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1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51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55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59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0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514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5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6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7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71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3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1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8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8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1F987C-4FE3-42C5-A569-0D9F70683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b="1" dirty="0">
                <a:latin typeface="Comic Sans MS" panose="030F0702030302020204" pitchFamily="66" charset="0"/>
              </a:rPr>
              <a:t>Tysięczna rocznica pierwszych koronacji w Polsce</a:t>
            </a:r>
          </a:p>
        </p:txBody>
      </p:sp>
      <p:pic>
        <p:nvPicPr>
          <p:cNvPr id="1026" name="Picture 2" descr="Bolesław Chrobry - pierwszy król Polski upamiętniony na medalu - Medale  pamiątkowe - Skarbnica Narodowa - sklep numizmatyczny">
            <a:extLst>
              <a:ext uri="{FF2B5EF4-FFF2-40B4-BE49-F238E27FC236}">
                <a16:creationId xmlns:a16="http://schemas.microsoft.com/office/drawing/2014/main" id="{7B99FC94-7EE5-4750-997B-EFD0A4EC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52" y="368241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lesław Chrobry i Mieszko II patronami 2025 roku • Archidiecezja  Gnieźnieńska">
            <a:extLst>
              <a:ext uri="{FF2B5EF4-FFF2-40B4-BE49-F238E27FC236}">
                <a16:creationId xmlns:a16="http://schemas.microsoft.com/office/drawing/2014/main" id="{A971FB5F-9402-4EFF-A147-43489159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08" y="3558588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B5173-78B7-4C0F-9B30-C27B7E55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Dziedzictwo koronacji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0A6219-E9A7-4942-81F6-61F47C0BDE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1800" b="1" dirty="0">
                <a:latin typeface="Comic Sans MS" panose="030F0702030302020204" pitchFamily="66" charset="0"/>
              </a:rPr>
              <a:t>Koronacje Bolesława Chrobrego                   i Mieszka II miały ogromne znaczenie dla Polski. Ugruntowały niezależność kraju i podniosły jego rangę w Europie. Stworzyły tradycję koronacji polskich władców, umacniając monarchię. Mimo późniejszych kryzysów, były symbolem suwerenności i początkiem wielowiekowej historii Królestwa Polskiego.</a:t>
            </a:r>
          </a:p>
        </p:txBody>
      </p:sp>
      <p:pic>
        <p:nvPicPr>
          <p:cNvPr id="11266" name="Picture 2" descr="Czy Bolesław Chrobry został koronowany na króla w 1000 roku? |  TwojaHistoria.pl">
            <a:extLst>
              <a:ext uri="{FF2B5EF4-FFF2-40B4-BE49-F238E27FC236}">
                <a16:creationId xmlns:a16="http://schemas.microsoft.com/office/drawing/2014/main" id="{0554288A-B5A6-47C8-AFD2-F422BA4F06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4066" y="2560320"/>
            <a:ext cx="3861787" cy="34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3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ED1005-876D-41A5-B4CD-67B59D05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53487B-AEFB-4E8C-81AD-CBBA0B8FB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Dziękuję za uwagę</a:t>
            </a:r>
            <a:r>
              <a:rPr lang="pl-PL" b="1" dirty="0">
                <a:sym typeface="Wingdings" panose="05000000000000000000" pitchFamily="2" charset="2"/>
              </a:rPr>
              <a:t></a:t>
            </a:r>
          </a:p>
          <a:p>
            <a:r>
              <a:rPr lang="pl-PL" b="1" dirty="0">
                <a:sym typeface="Wingdings" panose="05000000000000000000" pitchFamily="2" charset="2"/>
              </a:rPr>
              <a:t>Zapraszam do rozwiązania quizu wiedzy</a:t>
            </a:r>
            <a:endParaRPr lang="pl-PL" b="1" dirty="0"/>
          </a:p>
        </p:txBody>
      </p:sp>
      <p:pic>
        <p:nvPicPr>
          <p:cNvPr id="12290" name="Picture 2" descr="Plik:Crown of Bolesław I the Brave.svg – Wikipedia, wolna encyklopedia">
            <a:extLst>
              <a:ext uri="{FF2B5EF4-FFF2-40B4-BE49-F238E27FC236}">
                <a16:creationId xmlns:a16="http://schemas.microsoft.com/office/drawing/2014/main" id="{5B0AD5C2-C15F-473F-B9A8-CCBB81A7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57" y="3775229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0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AFDAA2-450D-40EF-A3B7-0916EDE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Insygnia koronacyjne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462601-119B-47DD-B132-1D873C0F38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Insygnia koronacyjne Bolesława Chrobrego symbolizowały władzę królewską. Nie zachowały się one do dzisiejszych czasów, ale historycy przypuszczają, że obejmowały:</a:t>
            </a:r>
          </a:p>
          <a:p>
            <a:r>
              <a:rPr lang="pl-PL" b="1" u="sng" dirty="0">
                <a:latin typeface="Comic Sans MS" panose="030F0702030302020204" pitchFamily="66" charset="0"/>
              </a:rPr>
              <a:t>koronę królewską </a:t>
            </a:r>
            <a:r>
              <a:rPr lang="pl-PL" b="1" dirty="0">
                <a:latin typeface="Comic Sans MS" panose="030F0702030302020204" pitchFamily="66" charset="0"/>
              </a:rPr>
              <a:t>– symbol suwerenności i niezależności państwa,</a:t>
            </a:r>
          </a:p>
          <a:p>
            <a:r>
              <a:rPr lang="pl-PL" b="1" u="sng" dirty="0">
                <a:latin typeface="Comic Sans MS" panose="030F0702030302020204" pitchFamily="66" charset="0"/>
              </a:rPr>
              <a:t>berło </a:t>
            </a:r>
            <a:r>
              <a:rPr lang="pl-PL" b="1" dirty="0">
                <a:latin typeface="Comic Sans MS" panose="030F0702030302020204" pitchFamily="66" charset="0"/>
              </a:rPr>
              <a:t>– oznaczające władzę                    i sprawiedliwość króla,</a:t>
            </a:r>
          </a:p>
          <a:p>
            <a:r>
              <a:rPr lang="pl-PL" b="1" u="sng" dirty="0">
                <a:latin typeface="Comic Sans MS" panose="030F0702030302020204" pitchFamily="66" charset="0"/>
              </a:rPr>
              <a:t>jabłko królewskie </a:t>
            </a:r>
            <a:r>
              <a:rPr lang="pl-PL" b="1" dirty="0">
                <a:latin typeface="Comic Sans MS" panose="030F0702030302020204" pitchFamily="66" charset="0"/>
              </a:rPr>
              <a:t>– znak władzy nad państwem i jedności kraju.</a:t>
            </a:r>
          </a:p>
          <a:p>
            <a:endParaRPr lang="pl-PL" dirty="0"/>
          </a:p>
        </p:txBody>
      </p:sp>
      <p:pic>
        <p:nvPicPr>
          <p:cNvPr id="4134" name="Picture 38" descr="https://upload.wikimedia.org/wikipedia/commons/thumb/1/12/F1000021-1.jpg/500px-F1000021-1.jpg">
            <a:extLst>
              <a:ext uri="{FF2B5EF4-FFF2-40B4-BE49-F238E27FC236}">
                <a16:creationId xmlns:a16="http://schemas.microsoft.com/office/drawing/2014/main" id="{C52A87B7-14BD-4A4D-A8B2-CBDB3A6B55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486025"/>
            <a:ext cx="5313285" cy="361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A detailed illustration of medieval Polish royal regalia from the first coronations (1025). The image includes a golden crown with intricate engravings, a royal scepter with a decorative orb, and a ceremonial sword with an ornate hilt. The regalia are placed on a velvet cushion with rich embroidery, set against a historical backdrop.">
            <a:extLst>
              <a:ext uri="{FF2B5EF4-FFF2-40B4-BE49-F238E27FC236}">
                <a16:creationId xmlns:a16="http://schemas.microsoft.com/office/drawing/2014/main" id="{C8F2685F-F426-4A66-81EE-41BF9F4E8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30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4AED5E-8886-425D-91A6-A85E709E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982132"/>
            <a:ext cx="9598150" cy="1303867"/>
          </a:xfrm>
        </p:spPr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Kim Bolesław Chrobry?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051E4A-C27C-4C41-BF0E-31D6988FAF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Bolesław I Chrobry (967–1025) </a:t>
            </a:r>
          </a:p>
          <a:p>
            <a:pPr marL="0" indent="0">
              <a:buNone/>
            </a:pPr>
            <a:r>
              <a:rPr lang="pl-PL" b="1" dirty="0">
                <a:latin typeface="Comic Sans MS" panose="030F0702030302020204" pitchFamily="66" charset="0"/>
              </a:rPr>
              <a:t>– pierwszy król Polski, koronowany w 1025 roku. Był synem Mieszka I </a:t>
            </a:r>
            <a:r>
              <a:rPr lang="pl-PL" b="1" dirty="0" err="1">
                <a:latin typeface="Comic Sans MS" panose="030F0702030302020204" pitchFamily="66" charset="0"/>
              </a:rPr>
              <a:t>i</a:t>
            </a:r>
            <a:r>
              <a:rPr lang="pl-PL" b="1" dirty="0">
                <a:latin typeface="Comic Sans MS" panose="030F0702030302020204" pitchFamily="66" charset="0"/>
              </a:rPr>
              <a:t> Dobrawy. Wzmocnił państwo, prowadził liczne wojny i wspierał misję  św. Wojciecha. Dzięki jego staraniom Polska stała się silnym i niezależnym krajem.</a:t>
            </a:r>
          </a:p>
        </p:txBody>
      </p:sp>
      <p:pic>
        <p:nvPicPr>
          <p:cNvPr id="5122" name="Picture 2" descr="Pierwszy król Polski – Bolesław Chrobry (967-1025) |  CiekawostkiHistoryczne.pl">
            <a:extLst>
              <a:ext uri="{FF2B5EF4-FFF2-40B4-BE49-F238E27FC236}">
                <a16:creationId xmlns:a16="http://schemas.microsoft.com/office/drawing/2014/main" id="{082F434B-FC60-4853-B158-0D7CC0470D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499" y="2467992"/>
            <a:ext cx="3909257" cy="36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0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528C1-7679-4B3C-89C2-AA35AC9F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6" y="982132"/>
            <a:ext cx="11256885" cy="1303867"/>
          </a:xfrm>
        </p:spPr>
        <p:txBody>
          <a:bodyPr>
            <a:normAutofit/>
          </a:bodyPr>
          <a:lstStyle/>
          <a:p>
            <a:r>
              <a:rPr lang="pl-PL" sz="3800" b="1" dirty="0">
                <a:latin typeface="Comic Sans MS" panose="030F0702030302020204" pitchFamily="66" charset="0"/>
              </a:rPr>
              <a:t>Gdzie i kiedy odbyła się pierwsza koronacja?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110B9C-AD4C-4913-9E02-69FFFBC36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5421" y="2560320"/>
            <a:ext cx="5442011" cy="3310128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  <a:r>
              <a:rPr lang="pl-PL" b="1" dirty="0">
                <a:latin typeface="Comic Sans MS" panose="030F0702030302020204" pitchFamily="66" charset="0"/>
              </a:rPr>
              <a:t>W Gnieźnie w 1025 roku. Bolesław I Chrobry został koronowany na króla Polski, prawdopodobnie wiosną (18.04.1025r.?), kilka miesięcy przed swoją śmiercią (lipiec).</a:t>
            </a:r>
          </a:p>
          <a:p>
            <a:r>
              <a:rPr lang="pl-PL" b="1" dirty="0">
                <a:latin typeface="Comic Sans MS" panose="030F0702030302020204" pitchFamily="66" charset="0"/>
              </a:rPr>
              <a:t>Utrudnienia ze strony cesarza Henryka II do uzyskania korony.</a:t>
            </a:r>
          </a:p>
        </p:txBody>
      </p:sp>
      <p:pic>
        <p:nvPicPr>
          <p:cNvPr id="7178" name="Picture 10" descr="Czy Bolesław Chrobry chciał zostać cesarzem? | CiekawostkiHistoryczne.pl">
            <a:extLst>
              <a:ext uri="{FF2B5EF4-FFF2-40B4-BE49-F238E27FC236}">
                <a16:creationId xmlns:a16="http://schemas.microsoft.com/office/drawing/2014/main" id="{E5AFF682-0A16-4F7C-A659-F08BE06037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723" y="2494625"/>
            <a:ext cx="3649523" cy="36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5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9660A-1DC8-4B8F-ADB8-EDBCCA41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1" y="982132"/>
            <a:ext cx="10466773" cy="775647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>
                <a:latin typeface="Comic Sans MS" panose="030F0702030302020204" pitchFamily="66" charset="0"/>
              </a:rPr>
              <a:t>Znaczenie koronacji Bolesława Chrobrego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4615E9-5E66-4986-AF32-E8A4BD7636E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905521" y="2645723"/>
            <a:ext cx="63120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Uznanie niezależności</a:t>
            </a:r>
            <a:r>
              <a:rPr kumimoji="0" lang="pl-PL" altLang="pl-PL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– Polska stała się pełnoprawnym królestwem, niezależnym od cesarstwa niemieckiego.</a:t>
            </a:r>
            <a:endParaRPr lang="pl-PL" altLang="pl-PL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Wzmocnienie autorytetu</a:t>
            </a:r>
            <a:r>
              <a:rPr kumimoji="0" lang="pl-PL" altLang="pl-PL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– Bolesław jako król miał większy prestiż i wpływy w Europie.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kumimoji="0" lang="pl-PL" altLang="pl-PL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Kontynuacja chrystianizacji</a:t>
            </a:r>
            <a:r>
              <a:rPr kumimoji="0" lang="pl-PL" altLang="pl-PL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– koronacja podkreślała rolę Polski jako chrześcijańskiego państwa.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Fundament dla przyszłych władców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– stworzyła precedens dla kolejnych koronacji polskich monarchów.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To wydarzenie umocniło pozycję Polski na arenie międzynarodowej i było symbolem jedności państwa.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https://historia.org.pl/wp-content/uploads/2019/02/Granice-pa%C5%84stwa-Boles%C5%82awa-Chrobrego-300x296.png">
            <a:extLst>
              <a:ext uri="{FF2B5EF4-FFF2-40B4-BE49-F238E27FC236}">
                <a16:creationId xmlns:a16="http://schemas.microsoft.com/office/drawing/2014/main" id="{82778C22-F7F3-4171-A3A6-B699AD6F83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6220" y="2601157"/>
            <a:ext cx="3790765" cy="347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2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3737BC-C2F8-40F5-83DF-8F521346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Kim był Mieszko II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3BB49F-24F0-4EBD-A1CA-F8561183A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4978065" cy="3310128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Mieszko II Lambert (990–1034) – król Polski, syn Bolesława Chrobrego i </a:t>
            </a:r>
            <a:r>
              <a:rPr lang="pl-PL" b="1" dirty="0" err="1">
                <a:latin typeface="Comic Sans MS" panose="030F0702030302020204" pitchFamily="66" charset="0"/>
              </a:rPr>
              <a:t>Emlindy</a:t>
            </a:r>
            <a:r>
              <a:rPr lang="pl-PL" b="1" dirty="0">
                <a:latin typeface="Comic Sans MS" panose="030F0702030302020204" pitchFamily="66" charset="0"/>
              </a:rPr>
              <a:t>. Był wykształconym i zdolnym władcą, ale jego panowanie było pełne konfliktów – musiał zmagać się z najazdami Niemiec             i Rusi oraz buntami wewnętrznymi. W 1031 roku utracił tron i uciekł   z kraju, ale później powrócił jako książę. Jego rządy osłabiły państwo, lecz przyczyniły się do dalszego kształtowania polskiej monarchii.</a:t>
            </a:r>
          </a:p>
        </p:txBody>
      </p:sp>
      <p:pic>
        <p:nvPicPr>
          <p:cNvPr id="8" name="Picture 2" descr="Mieszko II Lambert odziedziczył mocarstwo. Za jego rządów nastąpił jednak  dramatyczny upadek Polski | National Geographic">
            <a:extLst>
              <a:ext uri="{FF2B5EF4-FFF2-40B4-BE49-F238E27FC236}">
                <a16:creationId xmlns:a16="http://schemas.microsoft.com/office/drawing/2014/main" id="{5DA59660-5572-40DA-AB5F-B23ABE7848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9524" y="2560638"/>
            <a:ext cx="2482452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5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0E6A10-9001-4113-9854-D0110272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0" y="982132"/>
            <a:ext cx="10097608" cy="1303867"/>
          </a:xfrm>
        </p:spPr>
        <p:txBody>
          <a:bodyPr>
            <a:normAutofit/>
          </a:bodyPr>
          <a:lstStyle/>
          <a:p>
            <a:r>
              <a:rPr lang="pl-PL" sz="3800" b="1" dirty="0">
                <a:latin typeface="Comic Sans MS" panose="030F0702030302020204" pitchFamily="66" charset="0"/>
              </a:rPr>
              <a:t>Gdzie i kiedy odbyła się druga koronacja?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613FA2-2AC8-4A28-AA07-C38E5DDDF56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136342" y="2930708"/>
            <a:ext cx="495965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dbyła się w Gnieźnie w 1025 roku, prawdopodobnie, kilka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miesięcy po koronacji jego ojca,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Bolesława Chrobrego (prawdopodobnie 25 grudnia 1025r.).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Było to ważne wydarzenie, ponieważ zapewniło Mieszkowi pełnię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władzy królewskiej i kontynuację dynastii Piastów.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Mieszko II jednak nie został wykastrowany? | CiekawostkiHistoryczne.pl">
            <a:extLst>
              <a:ext uri="{FF2B5EF4-FFF2-40B4-BE49-F238E27FC236}">
                <a16:creationId xmlns:a16="http://schemas.microsoft.com/office/drawing/2014/main" id="{F82E5786-0319-4F77-9F8B-A252716E5A7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4785" y="2743201"/>
            <a:ext cx="3962399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2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4DC8AC-AEAF-4FC3-B8B9-12418F4B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Znaczenie koronacji Mieszka 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B62929-FCA7-4311-B602-31CBAB5E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335" y="2560319"/>
            <a:ext cx="5504155" cy="3751703"/>
          </a:xfrm>
        </p:spPr>
        <p:txBody>
          <a:bodyPr>
            <a:noAutofit/>
          </a:bodyPr>
          <a:lstStyle/>
          <a:p>
            <a:r>
              <a:rPr lang="pl-PL" sz="1500" b="1" u="sng" dirty="0">
                <a:latin typeface="Comic Sans MS" panose="030F0702030302020204" pitchFamily="66" charset="0"/>
              </a:rPr>
              <a:t>Zachowanie ciągłości monarchii </a:t>
            </a:r>
            <a:r>
              <a:rPr lang="pl-PL" sz="1500" b="1" dirty="0">
                <a:latin typeface="Comic Sans MS" panose="030F0702030302020204" pitchFamily="66" charset="0"/>
              </a:rPr>
              <a:t>– Mieszko II przejął władzę po ojcu, kontynuując dynastię Piastów.</a:t>
            </a:r>
            <a:br>
              <a:rPr lang="pl-PL" sz="1500" b="1" dirty="0">
                <a:latin typeface="Comic Sans MS" panose="030F0702030302020204" pitchFamily="66" charset="0"/>
              </a:rPr>
            </a:br>
            <a:r>
              <a:rPr lang="pl-PL" sz="1500" b="1" u="sng" dirty="0">
                <a:latin typeface="Comic Sans MS" panose="030F0702030302020204" pitchFamily="66" charset="0"/>
              </a:rPr>
              <a:t>Wzmocnienie pozycji króla </a:t>
            </a:r>
            <a:r>
              <a:rPr lang="pl-PL" sz="1500" b="1" dirty="0">
                <a:latin typeface="Comic Sans MS" panose="030F0702030302020204" pitchFamily="66" charset="0"/>
              </a:rPr>
              <a:t>– koronacja dawała mu większy autorytet w kraju i za granicą.</a:t>
            </a:r>
            <a:br>
              <a:rPr lang="pl-PL" sz="1500" b="1" dirty="0">
                <a:latin typeface="Comic Sans MS" panose="030F0702030302020204" pitchFamily="66" charset="0"/>
              </a:rPr>
            </a:br>
            <a:r>
              <a:rPr lang="pl-PL" sz="1500" b="1" u="sng" dirty="0">
                <a:latin typeface="Comic Sans MS" panose="030F0702030302020204" pitchFamily="66" charset="0"/>
              </a:rPr>
              <a:t>Symbol niezależności Polski </a:t>
            </a:r>
            <a:r>
              <a:rPr lang="pl-PL" sz="1500" b="1" dirty="0">
                <a:latin typeface="Comic Sans MS" panose="030F0702030302020204" pitchFamily="66" charset="0"/>
              </a:rPr>
              <a:t>– potwierdzała suwerenność państwa, mimo trudnych relacji                  z cesarstwem niemieckim.</a:t>
            </a:r>
          </a:p>
          <a:p>
            <a:br>
              <a:rPr lang="pl-PL" sz="1500" b="1" dirty="0">
                <a:latin typeface="Comic Sans MS" panose="030F0702030302020204" pitchFamily="66" charset="0"/>
              </a:rPr>
            </a:br>
            <a:r>
              <a:rPr lang="pl-PL" sz="1500" b="1" dirty="0">
                <a:latin typeface="Comic Sans MS" panose="030F0702030302020204" pitchFamily="66" charset="0"/>
              </a:rPr>
              <a:t>Początek kryzysu monarchii – po koronacji Mieszko II musiał zmierzyć się z wojnami i buntem, co osłabiło kraj.</a:t>
            </a:r>
          </a:p>
          <a:p>
            <a:r>
              <a:rPr lang="pl-PL" sz="1500" b="1" dirty="0">
                <a:latin typeface="Comic Sans MS" panose="030F0702030302020204" pitchFamily="66" charset="0"/>
              </a:rPr>
              <a:t>Jego rządy pokazały, jak trudne było utrzymanie korony w niepewnych czasach.</a:t>
            </a:r>
          </a:p>
        </p:txBody>
      </p:sp>
      <p:pic>
        <p:nvPicPr>
          <p:cNvPr id="9218" name="Picture 2" descr="Mieszko II Lambert – król i książę Polski - Wikikids">
            <a:extLst>
              <a:ext uri="{FF2B5EF4-FFF2-40B4-BE49-F238E27FC236}">
                <a16:creationId xmlns:a16="http://schemas.microsoft.com/office/drawing/2014/main" id="{C3193498-82F4-4FCA-BF6B-622BC24F26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412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8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B5DAE6-4A1C-47A9-BE58-C8BE1437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Życie na dworze królewskim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93D965-6ADA-4AA5-865F-59E890A84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118" y="2560542"/>
            <a:ext cx="4889288" cy="3310128"/>
          </a:xfrm>
        </p:spPr>
        <p:txBody>
          <a:bodyPr>
            <a:normAutofit lnSpcReduction="10000"/>
          </a:bodyPr>
          <a:lstStyle/>
          <a:p>
            <a:r>
              <a:rPr lang="pl-PL" sz="1800" b="1" dirty="0">
                <a:latin typeface="Comic Sans MS" panose="030F0702030302020204" pitchFamily="66" charset="0"/>
              </a:rPr>
              <a:t>Życie na dworze królewskim w czasach Bolesława Chrobrego i Mieszka II było pełne przepychu, ale i obowiązków. Król otaczał się możnowładcami, rycerzami i duchowieństwem, którzy pomagali mu rządzić. Na dworze odbywały się uczty, narady                       i uroczystości. Ważną rolę odgrywali doradcy oraz skrybowie, którzy spisywali dokumenty. Dwór był także centrum kultury – rozwijała się muzyka, poezja i sztuka sakralna.</a:t>
            </a:r>
          </a:p>
        </p:txBody>
      </p:sp>
      <p:pic>
        <p:nvPicPr>
          <p:cNvPr id="10242" name="Picture 2" descr="W 2025 r. przypada 1000. rocznica koronacji Bolesława Chrobrego -  wroclaw.gosc.pl">
            <a:extLst>
              <a:ext uri="{FF2B5EF4-FFF2-40B4-BE49-F238E27FC236}">
                <a16:creationId xmlns:a16="http://schemas.microsoft.com/office/drawing/2014/main" id="{3A43082F-0715-40B8-BAE6-78D6D1F6BD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665830"/>
            <a:ext cx="4571999" cy="32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82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569</Words>
  <Application>Microsoft Office PowerPoint</Application>
  <PresentationFormat>Panoramiczny</PresentationFormat>
  <Paragraphs>36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Garamond</vt:lpstr>
      <vt:lpstr>Wingdings</vt:lpstr>
      <vt:lpstr>Organiczny</vt:lpstr>
      <vt:lpstr>Tysięczna rocznica pierwszych koronacji w Polsce</vt:lpstr>
      <vt:lpstr>Insygnia koronacyjne</vt:lpstr>
      <vt:lpstr>Kim Bolesław Chrobry?</vt:lpstr>
      <vt:lpstr>Gdzie i kiedy odbyła się pierwsza koronacja?</vt:lpstr>
      <vt:lpstr>Znaczenie koronacji Bolesława Chrobrego</vt:lpstr>
      <vt:lpstr>Kim był Mieszko II ?</vt:lpstr>
      <vt:lpstr>Gdzie i kiedy odbyła się druga koronacja?</vt:lpstr>
      <vt:lpstr>Znaczenie koronacji Mieszka II</vt:lpstr>
      <vt:lpstr>Życie na dworze królewskim</vt:lpstr>
      <vt:lpstr>Dziedzictwo koronacji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Tysięczna rocznica pierwszych koronacji w Polsce</dc:title>
  <dc:creator>Magdalena Średzińska</dc:creator>
  <cp:lastModifiedBy>Magdalena Średzińska</cp:lastModifiedBy>
  <cp:revision>15</cp:revision>
  <dcterms:created xsi:type="dcterms:W3CDTF">2025-03-29T12:38:08Z</dcterms:created>
  <dcterms:modified xsi:type="dcterms:W3CDTF">2025-04-22T12:01:08Z</dcterms:modified>
</cp:coreProperties>
</file>