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2"/>
  </p:notesMasterIdLst>
  <p:sldIdLst>
    <p:sldId id="256" r:id="rId2"/>
    <p:sldId id="257" r:id="rId3"/>
    <p:sldId id="259" r:id="rId4"/>
    <p:sldId id="262" r:id="rId5"/>
    <p:sldId id="265" r:id="rId6"/>
    <p:sldId id="264" r:id="rId7"/>
    <p:sldId id="263" r:id="rId8"/>
    <p:sldId id="266" r:id="rId9"/>
    <p:sldId id="268" r:id="rId10"/>
    <p:sldId id="267" r:id="rId11"/>
    <p:sldId id="269" r:id="rId12"/>
    <p:sldId id="270" r:id="rId13"/>
    <p:sldId id="271" r:id="rId14"/>
    <p:sldId id="272" r:id="rId15"/>
    <p:sldId id="260" r:id="rId16"/>
    <p:sldId id="273" r:id="rId17"/>
    <p:sldId id="274" r:id="rId18"/>
    <p:sldId id="275" r:id="rId19"/>
    <p:sldId id="276" r:id="rId20"/>
    <p:sldId id="277" r:id="rId21"/>
    <p:sldId id="281" r:id="rId22"/>
    <p:sldId id="282" r:id="rId23"/>
    <p:sldId id="284" r:id="rId24"/>
    <p:sldId id="285" r:id="rId25"/>
    <p:sldId id="278" r:id="rId26"/>
    <p:sldId id="286" r:id="rId27"/>
    <p:sldId id="280" r:id="rId28"/>
    <p:sldId id="292" r:id="rId29"/>
    <p:sldId id="293" r:id="rId30"/>
    <p:sldId id="287" r:id="rId31"/>
    <p:sldId id="294" r:id="rId32"/>
    <p:sldId id="288" r:id="rId33"/>
    <p:sldId id="295" r:id="rId34"/>
    <p:sldId id="290" r:id="rId35"/>
    <p:sldId id="296" r:id="rId36"/>
    <p:sldId id="291" r:id="rId37"/>
    <p:sldId id="297" r:id="rId38"/>
    <p:sldId id="299" r:id="rId39"/>
    <p:sldId id="279" r:id="rId40"/>
    <p:sldId id="261" r:id="rId41"/>
    <p:sldId id="300" r:id="rId42"/>
    <p:sldId id="301" r:id="rId43"/>
    <p:sldId id="302" r:id="rId44"/>
    <p:sldId id="305" r:id="rId45"/>
    <p:sldId id="316" r:id="rId46"/>
    <p:sldId id="317" r:id="rId47"/>
    <p:sldId id="318" r:id="rId48"/>
    <p:sldId id="319" r:id="rId49"/>
    <p:sldId id="320" r:id="rId50"/>
    <p:sldId id="315" r:id="rId51"/>
    <p:sldId id="321" r:id="rId52"/>
    <p:sldId id="307" r:id="rId53"/>
    <p:sldId id="322" r:id="rId54"/>
    <p:sldId id="310" r:id="rId55"/>
    <p:sldId id="323" r:id="rId56"/>
    <p:sldId id="335" r:id="rId57"/>
    <p:sldId id="314" r:id="rId58"/>
    <p:sldId id="324" r:id="rId59"/>
    <p:sldId id="336" r:id="rId60"/>
    <p:sldId id="337" r:id="rId61"/>
    <p:sldId id="326" r:id="rId62"/>
    <p:sldId id="328" r:id="rId63"/>
    <p:sldId id="329" r:id="rId64"/>
    <p:sldId id="330" r:id="rId65"/>
    <p:sldId id="333" r:id="rId66"/>
    <p:sldId id="334" r:id="rId67"/>
    <p:sldId id="338" r:id="rId68"/>
    <p:sldId id="339" r:id="rId69"/>
    <p:sldId id="340" r:id="rId70"/>
    <p:sldId id="341" r:id="rId71"/>
    <p:sldId id="331" r:id="rId72"/>
    <p:sldId id="332" r:id="rId73"/>
    <p:sldId id="342" r:id="rId74"/>
    <p:sldId id="343" r:id="rId75"/>
    <p:sldId id="344" r:id="rId76"/>
    <p:sldId id="345" r:id="rId77"/>
    <p:sldId id="346" r:id="rId78"/>
    <p:sldId id="347" r:id="rId79"/>
    <p:sldId id="348" r:id="rId80"/>
    <p:sldId id="349" r:id="rId81"/>
    <p:sldId id="350" r:id="rId82"/>
    <p:sldId id="351" r:id="rId83"/>
    <p:sldId id="352" r:id="rId84"/>
    <p:sldId id="353" r:id="rId85"/>
    <p:sldId id="356" r:id="rId86"/>
    <p:sldId id="357" r:id="rId87"/>
    <p:sldId id="354" r:id="rId88"/>
    <p:sldId id="355" r:id="rId89"/>
    <p:sldId id="358" r:id="rId90"/>
    <p:sldId id="359" r:id="rId91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9" autoAdjust="0"/>
    <p:restoredTop sz="94660"/>
  </p:normalViewPr>
  <p:slideViewPr>
    <p:cSldViewPr snapToGrid="0">
      <p:cViewPr varScale="1">
        <p:scale>
          <a:sx n="64" d="100"/>
          <a:sy n="64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0DFF4-CA1B-452F-9A3A-5FB7A406A4EF}" type="datetimeFigureOut">
              <a:rPr lang="pl-PL" smtClean="0"/>
              <a:t>20.03.2025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2F75F0-4C42-47F1-9EC0-6B2C8B86B5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1069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786EC3-4F18-D9B8-F04F-0759D8F76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0068" y="2503008"/>
            <a:ext cx="4969289" cy="1646302"/>
          </a:xfrm>
        </p:spPr>
        <p:txBody>
          <a:bodyPr/>
          <a:lstStyle/>
          <a:p>
            <a:r>
              <a:rPr lang="pl-PL" sz="8800" b="1" dirty="0">
                <a:solidFill>
                  <a:schemeClr val="accent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CZŁOWIEK</a:t>
            </a:r>
            <a:endParaRPr lang="pl-PL" sz="413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EDB838D-4949-15D9-3DD2-FC4CBC4BDF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0068" y="4149310"/>
            <a:ext cx="4969290" cy="1096899"/>
          </a:xfrm>
        </p:spPr>
        <p:txBody>
          <a:bodyPr>
            <a:normAutofit/>
          </a:bodyPr>
          <a:lstStyle/>
          <a:p>
            <a:r>
              <a:rPr lang="pl-PL" sz="32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W KRÓLESTWIE ZWIERZĄT</a:t>
            </a:r>
            <a:endParaRPr lang="pl-PL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285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6D2E2C-250A-4E00-2EC8-4D564CC76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FD8F0D-142F-7476-09B0-EBBBF33F5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23668"/>
            <a:ext cx="7779434" cy="1320800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BUDOWA KOMÓRKI EUKARIOTYCZNEJ </a:t>
            </a:r>
            <a:br>
              <a:rPr lang="pl-PL" b="1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</a:br>
            <a:r>
              <a:rPr lang="pl-PL" b="1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- ZWIERZĘCEJ</a:t>
            </a:r>
            <a:endParaRPr lang="pl-PL" sz="6000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FACFCF47-7401-7F26-47AE-45E91CDFE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0"/>
            <a:ext cx="10647158" cy="685800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462C060-739C-65D9-EB1E-E07BA578D17F}"/>
              </a:ext>
            </a:extLst>
          </p:cNvPr>
          <p:cNvSpPr txBox="1"/>
          <p:nvPr/>
        </p:nvSpPr>
        <p:spPr>
          <a:xfrm>
            <a:off x="0" y="5711112"/>
            <a:ext cx="3629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FF0000"/>
                </a:solidFill>
              </a:rPr>
              <a:t>KOMÓRKA </a:t>
            </a:r>
          </a:p>
          <a:p>
            <a:r>
              <a:rPr lang="pl-PL" sz="2800" b="1" dirty="0">
                <a:solidFill>
                  <a:srgbClr val="FF0000"/>
                </a:solidFill>
              </a:rPr>
              <a:t>GRZYBA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294A65E9-5BB2-144A-15A2-C011A770E13E}"/>
              </a:ext>
            </a:extLst>
          </p:cNvPr>
          <p:cNvSpPr txBox="1"/>
          <p:nvPr/>
        </p:nvSpPr>
        <p:spPr>
          <a:xfrm>
            <a:off x="-14069" y="1022458"/>
            <a:ext cx="40538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FF0000"/>
                </a:solidFill>
              </a:rPr>
              <a:t>KOMÓRKA </a:t>
            </a:r>
          </a:p>
          <a:p>
            <a:r>
              <a:rPr lang="pl-PL" sz="2800" b="1" dirty="0">
                <a:solidFill>
                  <a:srgbClr val="FF0000"/>
                </a:solidFill>
              </a:rPr>
              <a:t>ZWIERZĘCA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70976FD4-F0C3-8375-1D92-FE2633BDC536}"/>
              </a:ext>
            </a:extLst>
          </p:cNvPr>
          <p:cNvSpPr txBox="1"/>
          <p:nvPr/>
        </p:nvSpPr>
        <p:spPr>
          <a:xfrm>
            <a:off x="10365542" y="948157"/>
            <a:ext cx="40538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FF0000"/>
                </a:solidFill>
              </a:rPr>
              <a:t>KOMÓRKA </a:t>
            </a:r>
          </a:p>
          <a:p>
            <a:r>
              <a:rPr lang="pl-PL" sz="2800" b="1" dirty="0">
                <a:solidFill>
                  <a:srgbClr val="FF0000"/>
                </a:solidFill>
              </a:rPr>
              <a:t>ROŚLINNA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64B86DE-A550-F630-5B05-70751D801EAF}"/>
              </a:ext>
            </a:extLst>
          </p:cNvPr>
          <p:cNvSpPr txBox="1"/>
          <p:nvPr/>
        </p:nvSpPr>
        <p:spPr>
          <a:xfrm>
            <a:off x="10208456" y="4828494"/>
            <a:ext cx="40538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FF0000"/>
                </a:solidFill>
              </a:rPr>
              <a:t>KOMÓRKA </a:t>
            </a:r>
          </a:p>
          <a:p>
            <a:r>
              <a:rPr lang="pl-PL" sz="2800" b="1" dirty="0">
                <a:solidFill>
                  <a:srgbClr val="FF0000"/>
                </a:solidFill>
              </a:rPr>
              <a:t>BAKTERII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A1139541-D8DF-6331-9E37-DFCCA130AE17}"/>
              </a:ext>
            </a:extLst>
          </p:cNvPr>
          <p:cNvSpPr/>
          <p:nvPr/>
        </p:nvSpPr>
        <p:spPr>
          <a:xfrm>
            <a:off x="4567051" y="2169346"/>
            <a:ext cx="1545361" cy="39879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093CA6C5-A51D-90FA-D5FE-EB6176211B28}"/>
              </a:ext>
            </a:extLst>
          </p:cNvPr>
          <p:cNvSpPr/>
          <p:nvPr/>
        </p:nvSpPr>
        <p:spPr>
          <a:xfrm>
            <a:off x="4039770" y="3412951"/>
            <a:ext cx="1545361" cy="39879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A28274DE-B4ED-A624-3554-DE5695265794}"/>
              </a:ext>
            </a:extLst>
          </p:cNvPr>
          <p:cNvSpPr/>
          <p:nvPr/>
        </p:nvSpPr>
        <p:spPr>
          <a:xfrm>
            <a:off x="6112412" y="2714140"/>
            <a:ext cx="1545361" cy="39879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3185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6EC17-802E-758F-3DE3-294C97490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DF0D20-4DFA-826C-0229-798A7EFB4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23668"/>
            <a:ext cx="7779434" cy="1320800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BUDOWA KOMÓRKI EUKARIOTYCZNEJ </a:t>
            </a:r>
            <a:br>
              <a:rPr lang="pl-PL" b="1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</a:br>
            <a:r>
              <a:rPr lang="pl-PL" b="1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- ZWIERZĘCEJ</a:t>
            </a:r>
            <a:endParaRPr lang="pl-PL" sz="6000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8468420C-A54D-6227-4037-54D1F123E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0"/>
            <a:ext cx="10647158" cy="685800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894CC1FB-5778-25FE-B69B-D81DCF151B5A}"/>
              </a:ext>
            </a:extLst>
          </p:cNvPr>
          <p:cNvSpPr txBox="1"/>
          <p:nvPr/>
        </p:nvSpPr>
        <p:spPr>
          <a:xfrm>
            <a:off x="0" y="5711112"/>
            <a:ext cx="3629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FF0000"/>
                </a:solidFill>
              </a:rPr>
              <a:t>KOMÓRKA </a:t>
            </a:r>
          </a:p>
          <a:p>
            <a:r>
              <a:rPr lang="pl-PL" sz="2800" b="1" dirty="0">
                <a:solidFill>
                  <a:srgbClr val="FF0000"/>
                </a:solidFill>
              </a:rPr>
              <a:t>GRZYBA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1AD66098-EC6A-004D-F8A7-70BE9ACB145A}"/>
              </a:ext>
            </a:extLst>
          </p:cNvPr>
          <p:cNvSpPr txBox="1"/>
          <p:nvPr/>
        </p:nvSpPr>
        <p:spPr>
          <a:xfrm>
            <a:off x="-14069" y="1022458"/>
            <a:ext cx="40538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FF0000"/>
                </a:solidFill>
              </a:rPr>
              <a:t>KOMÓRKA </a:t>
            </a:r>
          </a:p>
          <a:p>
            <a:r>
              <a:rPr lang="pl-PL" sz="2800" b="1" dirty="0">
                <a:solidFill>
                  <a:srgbClr val="FF0000"/>
                </a:solidFill>
              </a:rPr>
              <a:t>ZWIERZĘCA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D7877075-9536-D5C9-BAF4-89AC1BCC7A84}"/>
              </a:ext>
            </a:extLst>
          </p:cNvPr>
          <p:cNvSpPr txBox="1"/>
          <p:nvPr/>
        </p:nvSpPr>
        <p:spPr>
          <a:xfrm>
            <a:off x="10365542" y="948157"/>
            <a:ext cx="40538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FF0000"/>
                </a:solidFill>
              </a:rPr>
              <a:t>KOMÓRKA </a:t>
            </a:r>
          </a:p>
          <a:p>
            <a:r>
              <a:rPr lang="pl-PL" sz="2800" b="1" dirty="0">
                <a:solidFill>
                  <a:srgbClr val="FF0000"/>
                </a:solidFill>
              </a:rPr>
              <a:t>ROŚLINNA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D596C24F-A547-8455-E522-93D8807EF8C2}"/>
              </a:ext>
            </a:extLst>
          </p:cNvPr>
          <p:cNvSpPr txBox="1"/>
          <p:nvPr/>
        </p:nvSpPr>
        <p:spPr>
          <a:xfrm>
            <a:off x="10208456" y="4828494"/>
            <a:ext cx="40538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FF0000"/>
                </a:solidFill>
              </a:rPr>
              <a:t>KOMÓRKA </a:t>
            </a:r>
          </a:p>
          <a:p>
            <a:r>
              <a:rPr lang="pl-PL" sz="2800" b="1" dirty="0">
                <a:solidFill>
                  <a:srgbClr val="FF0000"/>
                </a:solidFill>
              </a:rPr>
              <a:t>BAKTERII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48557F22-4B30-F7AB-858F-299A6289C48B}"/>
              </a:ext>
            </a:extLst>
          </p:cNvPr>
          <p:cNvSpPr/>
          <p:nvPr/>
        </p:nvSpPr>
        <p:spPr>
          <a:xfrm>
            <a:off x="4130950" y="3824373"/>
            <a:ext cx="1545361" cy="39879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B86B4A00-1CFA-45FE-5CB1-7E726C157F38}"/>
              </a:ext>
            </a:extLst>
          </p:cNvPr>
          <p:cNvSpPr/>
          <p:nvPr/>
        </p:nvSpPr>
        <p:spPr>
          <a:xfrm>
            <a:off x="367845" y="1916490"/>
            <a:ext cx="1545361" cy="39879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6C49B628-1D31-C97E-3590-096840A0247F}"/>
              </a:ext>
            </a:extLst>
          </p:cNvPr>
          <p:cNvSpPr/>
          <p:nvPr/>
        </p:nvSpPr>
        <p:spPr>
          <a:xfrm>
            <a:off x="5774787" y="1588326"/>
            <a:ext cx="1545361" cy="39879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450174FE-BF8F-1AFB-4A82-310895FCDE17}"/>
              </a:ext>
            </a:extLst>
          </p:cNvPr>
          <p:cNvSpPr/>
          <p:nvPr/>
        </p:nvSpPr>
        <p:spPr>
          <a:xfrm>
            <a:off x="5774787" y="3824373"/>
            <a:ext cx="1545361" cy="39879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8611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521827-E689-FD66-0164-9733D139A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2F7CE7-115D-8564-51FA-82B9C7CBC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23668"/>
            <a:ext cx="7779434" cy="1320800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BUDOWA KOMÓRKI EUKARIOTYCZNEJ </a:t>
            </a:r>
            <a:br>
              <a:rPr lang="pl-PL" b="1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</a:br>
            <a:r>
              <a:rPr lang="pl-PL" b="1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- ZWIERZĘCEJ</a:t>
            </a:r>
            <a:endParaRPr lang="pl-PL" sz="6000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20562744-6F63-9108-068C-926D66784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0"/>
            <a:ext cx="10647158" cy="685800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EF7C4038-04B4-6D8D-1CA0-35A2FDE1521C}"/>
              </a:ext>
            </a:extLst>
          </p:cNvPr>
          <p:cNvSpPr txBox="1"/>
          <p:nvPr/>
        </p:nvSpPr>
        <p:spPr>
          <a:xfrm>
            <a:off x="0" y="5711112"/>
            <a:ext cx="3629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FF0000"/>
                </a:solidFill>
              </a:rPr>
              <a:t>KOMÓRKA </a:t>
            </a:r>
          </a:p>
          <a:p>
            <a:r>
              <a:rPr lang="pl-PL" sz="2800" b="1" dirty="0">
                <a:solidFill>
                  <a:srgbClr val="FF0000"/>
                </a:solidFill>
              </a:rPr>
              <a:t>GRZYBA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5436BB6D-8171-C725-C231-3F3883D3AC40}"/>
              </a:ext>
            </a:extLst>
          </p:cNvPr>
          <p:cNvSpPr txBox="1"/>
          <p:nvPr/>
        </p:nvSpPr>
        <p:spPr>
          <a:xfrm>
            <a:off x="-14069" y="1022458"/>
            <a:ext cx="40538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FF0000"/>
                </a:solidFill>
              </a:rPr>
              <a:t>KOMÓRKA </a:t>
            </a:r>
          </a:p>
          <a:p>
            <a:r>
              <a:rPr lang="pl-PL" sz="2800" b="1" dirty="0">
                <a:solidFill>
                  <a:srgbClr val="FF0000"/>
                </a:solidFill>
              </a:rPr>
              <a:t>ZWIERZĘCA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F499121F-F627-E876-48D0-21B4024FD5E0}"/>
              </a:ext>
            </a:extLst>
          </p:cNvPr>
          <p:cNvSpPr txBox="1"/>
          <p:nvPr/>
        </p:nvSpPr>
        <p:spPr>
          <a:xfrm>
            <a:off x="10365542" y="948157"/>
            <a:ext cx="40538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FF0000"/>
                </a:solidFill>
              </a:rPr>
              <a:t>KOMÓRKA </a:t>
            </a:r>
          </a:p>
          <a:p>
            <a:r>
              <a:rPr lang="pl-PL" sz="2800" b="1" dirty="0">
                <a:solidFill>
                  <a:srgbClr val="FF0000"/>
                </a:solidFill>
              </a:rPr>
              <a:t>ROŚLINNA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A1547594-5A19-1C58-133F-427089F49A3C}"/>
              </a:ext>
            </a:extLst>
          </p:cNvPr>
          <p:cNvSpPr txBox="1"/>
          <p:nvPr/>
        </p:nvSpPr>
        <p:spPr>
          <a:xfrm>
            <a:off x="10208456" y="4828494"/>
            <a:ext cx="40538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FF0000"/>
                </a:solidFill>
              </a:rPr>
              <a:t>KOMÓRKA </a:t>
            </a:r>
          </a:p>
          <a:p>
            <a:r>
              <a:rPr lang="pl-PL" sz="2800" b="1" dirty="0">
                <a:solidFill>
                  <a:srgbClr val="FF0000"/>
                </a:solidFill>
              </a:rPr>
              <a:t>BAKTERII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39277C93-3254-15D2-6F81-8ED3431F63B6}"/>
              </a:ext>
            </a:extLst>
          </p:cNvPr>
          <p:cNvSpPr/>
          <p:nvPr/>
        </p:nvSpPr>
        <p:spPr>
          <a:xfrm>
            <a:off x="290466" y="4373013"/>
            <a:ext cx="1545361" cy="39879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9A62CD66-D0C3-B2BC-8A14-DB7D9A1A7640}"/>
              </a:ext>
            </a:extLst>
          </p:cNvPr>
          <p:cNvSpPr/>
          <p:nvPr/>
        </p:nvSpPr>
        <p:spPr>
          <a:xfrm>
            <a:off x="3279858" y="551924"/>
            <a:ext cx="1545361" cy="39879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51BE5C58-C157-C65E-6D25-5C95F4DFC8BA}"/>
              </a:ext>
            </a:extLst>
          </p:cNvPr>
          <p:cNvSpPr/>
          <p:nvPr/>
        </p:nvSpPr>
        <p:spPr>
          <a:xfrm>
            <a:off x="5774787" y="4302671"/>
            <a:ext cx="1545361" cy="39879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2226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F2A398-24F2-D857-A09C-4A54B2EB4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58C5AE-63B1-D0FF-7C96-CCA54F8CD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23668"/>
            <a:ext cx="7779434" cy="1320800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BUDOWA KOMÓRKI EUKARIOTYCZNEJ </a:t>
            </a:r>
            <a:br>
              <a:rPr lang="pl-PL" b="1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</a:br>
            <a:r>
              <a:rPr lang="pl-PL" b="1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- ZWIERZĘCEJ</a:t>
            </a:r>
            <a:endParaRPr lang="pl-PL" sz="6000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3FC9DDB1-4E8A-2A51-4735-E970D3F51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0"/>
            <a:ext cx="10647158" cy="685800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4850CCC-B8D0-F527-2112-F9826FD4767C}"/>
              </a:ext>
            </a:extLst>
          </p:cNvPr>
          <p:cNvSpPr txBox="1"/>
          <p:nvPr/>
        </p:nvSpPr>
        <p:spPr>
          <a:xfrm>
            <a:off x="0" y="5711112"/>
            <a:ext cx="3629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FF0000"/>
                </a:solidFill>
              </a:rPr>
              <a:t>KOMÓRKA </a:t>
            </a:r>
          </a:p>
          <a:p>
            <a:r>
              <a:rPr lang="pl-PL" sz="2800" b="1" dirty="0">
                <a:solidFill>
                  <a:srgbClr val="FF0000"/>
                </a:solidFill>
              </a:rPr>
              <a:t>GRZYBA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FBC4B1AF-C6D3-EBCD-F399-9C096742A4F6}"/>
              </a:ext>
            </a:extLst>
          </p:cNvPr>
          <p:cNvSpPr txBox="1"/>
          <p:nvPr/>
        </p:nvSpPr>
        <p:spPr>
          <a:xfrm>
            <a:off x="-14069" y="1022458"/>
            <a:ext cx="40538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FF0000"/>
                </a:solidFill>
              </a:rPr>
              <a:t>KOMÓRKA </a:t>
            </a:r>
          </a:p>
          <a:p>
            <a:r>
              <a:rPr lang="pl-PL" sz="2800" b="1" dirty="0">
                <a:solidFill>
                  <a:srgbClr val="FF0000"/>
                </a:solidFill>
              </a:rPr>
              <a:t>ZWIERZĘCA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D12F0490-ADCD-C1C7-3DC4-8CB236A7BB5C}"/>
              </a:ext>
            </a:extLst>
          </p:cNvPr>
          <p:cNvSpPr txBox="1"/>
          <p:nvPr/>
        </p:nvSpPr>
        <p:spPr>
          <a:xfrm>
            <a:off x="10365542" y="948157"/>
            <a:ext cx="40538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FF0000"/>
                </a:solidFill>
              </a:rPr>
              <a:t>KOMÓRKA </a:t>
            </a:r>
          </a:p>
          <a:p>
            <a:r>
              <a:rPr lang="pl-PL" sz="2800" b="1" dirty="0">
                <a:solidFill>
                  <a:srgbClr val="FF0000"/>
                </a:solidFill>
              </a:rPr>
              <a:t>ROŚLINNA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20371FC7-6EAE-79FD-5B94-FE37D3EDA553}"/>
              </a:ext>
            </a:extLst>
          </p:cNvPr>
          <p:cNvSpPr txBox="1"/>
          <p:nvPr/>
        </p:nvSpPr>
        <p:spPr>
          <a:xfrm>
            <a:off x="10208456" y="4828494"/>
            <a:ext cx="40538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FF0000"/>
                </a:solidFill>
              </a:rPr>
              <a:t>KOMÓRKA </a:t>
            </a:r>
          </a:p>
          <a:p>
            <a:r>
              <a:rPr lang="pl-PL" sz="2800" b="1" dirty="0">
                <a:solidFill>
                  <a:srgbClr val="FF0000"/>
                </a:solidFill>
              </a:rPr>
              <a:t>BAKTERII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80EAC169-CAFD-9631-A7CD-BAD35AEAFBF2}"/>
              </a:ext>
            </a:extLst>
          </p:cNvPr>
          <p:cNvSpPr/>
          <p:nvPr/>
        </p:nvSpPr>
        <p:spPr>
          <a:xfrm>
            <a:off x="1373678" y="6313488"/>
            <a:ext cx="1545361" cy="39879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3B9F1188-D2F3-C22D-05A6-4DC92BE288DC}"/>
              </a:ext>
            </a:extLst>
          </p:cNvPr>
          <p:cNvSpPr/>
          <p:nvPr/>
        </p:nvSpPr>
        <p:spPr>
          <a:xfrm>
            <a:off x="3279858" y="158027"/>
            <a:ext cx="1882985" cy="39879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215F3B83-A2CE-2BC8-7EBA-49A5D702F20A}"/>
              </a:ext>
            </a:extLst>
          </p:cNvPr>
          <p:cNvSpPr/>
          <p:nvPr/>
        </p:nvSpPr>
        <p:spPr>
          <a:xfrm>
            <a:off x="9592861" y="731520"/>
            <a:ext cx="1545361" cy="49033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7731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233F5C-73F1-3559-5E59-6838D688A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22743F-2C43-17A5-9A35-953915E95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23668"/>
            <a:ext cx="7779434" cy="1320800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BUDOWA KOMÓRKI EUKARIOTYCZNEJ </a:t>
            </a:r>
            <a:br>
              <a:rPr lang="pl-PL" b="1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</a:br>
            <a:r>
              <a:rPr lang="pl-PL" b="1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- ZWIERZĘCEJ</a:t>
            </a:r>
            <a:endParaRPr lang="pl-PL" sz="6000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98EA7C42-581E-4BE9-68C8-36FBBB5E5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0"/>
            <a:ext cx="10647158" cy="685800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630E99B-C7A1-BDF9-FBE7-F810368862A7}"/>
              </a:ext>
            </a:extLst>
          </p:cNvPr>
          <p:cNvSpPr txBox="1"/>
          <p:nvPr/>
        </p:nvSpPr>
        <p:spPr>
          <a:xfrm>
            <a:off x="0" y="5711112"/>
            <a:ext cx="3629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FF0000"/>
                </a:solidFill>
              </a:rPr>
              <a:t>KOMÓRKA </a:t>
            </a:r>
          </a:p>
          <a:p>
            <a:r>
              <a:rPr lang="pl-PL" sz="2800" b="1" dirty="0">
                <a:solidFill>
                  <a:srgbClr val="FF0000"/>
                </a:solidFill>
              </a:rPr>
              <a:t>GRZYBA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79541E1F-EEBE-701D-62EC-513C156774EB}"/>
              </a:ext>
            </a:extLst>
          </p:cNvPr>
          <p:cNvSpPr txBox="1"/>
          <p:nvPr/>
        </p:nvSpPr>
        <p:spPr>
          <a:xfrm>
            <a:off x="-14069" y="1022458"/>
            <a:ext cx="40538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FF0000"/>
                </a:solidFill>
              </a:rPr>
              <a:t>KOMÓRKA </a:t>
            </a:r>
          </a:p>
          <a:p>
            <a:r>
              <a:rPr lang="pl-PL" sz="2800" b="1" dirty="0">
                <a:solidFill>
                  <a:srgbClr val="FF0000"/>
                </a:solidFill>
              </a:rPr>
              <a:t>ZWIERZĘCA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50DBE5BE-9C37-EDEB-4FCF-5D601A6A3BB7}"/>
              </a:ext>
            </a:extLst>
          </p:cNvPr>
          <p:cNvSpPr txBox="1"/>
          <p:nvPr/>
        </p:nvSpPr>
        <p:spPr>
          <a:xfrm>
            <a:off x="10365542" y="948157"/>
            <a:ext cx="40538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FF0000"/>
                </a:solidFill>
              </a:rPr>
              <a:t>KOMÓRKA </a:t>
            </a:r>
          </a:p>
          <a:p>
            <a:r>
              <a:rPr lang="pl-PL" sz="2800" b="1" dirty="0">
                <a:solidFill>
                  <a:srgbClr val="FF0000"/>
                </a:solidFill>
              </a:rPr>
              <a:t>ROŚLINNA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51BD0F76-EB24-8317-45C2-E9F08913C58A}"/>
              </a:ext>
            </a:extLst>
          </p:cNvPr>
          <p:cNvSpPr txBox="1"/>
          <p:nvPr/>
        </p:nvSpPr>
        <p:spPr>
          <a:xfrm>
            <a:off x="10208456" y="4828494"/>
            <a:ext cx="40538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FF0000"/>
                </a:solidFill>
              </a:rPr>
              <a:t>KOMÓRKA </a:t>
            </a:r>
          </a:p>
          <a:p>
            <a:r>
              <a:rPr lang="pl-PL" sz="2800" b="1" dirty="0">
                <a:solidFill>
                  <a:srgbClr val="FF0000"/>
                </a:solidFill>
              </a:rPr>
              <a:t>BAKTERII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07DDB7C8-FCAF-5FDB-3684-A561B1F1DC48}"/>
              </a:ext>
            </a:extLst>
          </p:cNvPr>
          <p:cNvSpPr/>
          <p:nvPr/>
        </p:nvSpPr>
        <p:spPr>
          <a:xfrm>
            <a:off x="4018405" y="6384694"/>
            <a:ext cx="1545361" cy="39879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CD0A3B3C-7AC9-BB3E-B8C8-DD0AD2461C3D}"/>
              </a:ext>
            </a:extLst>
          </p:cNvPr>
          <p:cNvSpPr/>
          <p:nvPr/>
        </p:nvSpPr>
        <p:spPr>
          <a:xfrm>
            <a:off x="9343032" y="3396509"/>
            <a:ext cx="1545361" cy="35658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F92F707-4B9D-D640-BA75-9ED54B5125A9}"/>
              </a:ext>
            </a:extLst>
          </p:cNvPr>
          <p:cNvSpPr/>
          <p:nvPr/>
        </p:nvSpPr>
        <p:spPr>
          <a:xfrm>
            <a:off x="9343032" y="2934829"/>
            <a:ext cx="1545361" cy="37240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4815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C244539-0EC6-9F7A-3519-4B77DDFAD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353946"/>
          </a:xfrm>
        </p:spPr>
        <p:txBody>
          <a:bodyPr>
            <a:normAutofit/>
          </a:bodyPr>
          <a:lstStyle/>
          <a:p>
            <a:pPr algn="l">
              <a:buFont typeface="+mj-lt"/>
              <a:buAutoNum type="arabicPeriod"/>
            </a:pPr>
            <a:r>
              <a:rPr lang="pl-PL" b="1" i="0" dirty="0">
                <a:solidFill>
                  <a:srgbClr val="1B1B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TKANKA</a:t>
            </a:r>
            <a:r>
              <a:rPr lang="pl-PL" b="0" i="0" dirty="0">
                <a:solidFill>
                  <a:srgbClr val="1B1B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 zespół komórek o wspólnym pochodzeniu i podobnej budowie, które pełnią w organizmie określone funkcje.</a:t>
            </a:r>
          </a:p>
          <a:p>
            <a:pPr marL="0" indent="0" algn="l">
              <a:buNone/>
            </a:pPr>
            <a:endParaRPr lang="pl-PL" b="0" i="0" dirty="0">
              <a:solidFill>
                <a:srgbClr val="1B1B1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7C80EB24-1421-803A-5C74-3120F946E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40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TKANKI ZWIERZĘCE </a:t>
            </a:r>
            <a:br>
              <a:rPr lang="pl-PL" sz="40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40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PRZYKŁADZIE CZŁOWIEKA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79974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95A6BA-0CF5-41CE-3146-48600B51E3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F95D813-A267-69E0-16E2-5E469AA5A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8"/>
            <a:ext cx="8596668" cy="4087811"/>
          </a:xfrm>
        </p:spPr>
        <p:txBody>
          <a:bodyPr>
            <a:normAutofit/>
          </a:bodyPr>
          <a:lstStyle/>
          <a:p>
            <a:pPr algn="l">
              <a:buFont typeface="+mj-lt"/>
              <a:buAutoNum type="arabicPeriod"/>
            </a:pPr>
            <a:r>
              <a:rPr lang="pl-PL" sz="1900" b="1" i="0" dirty="0">
                <a:solidFill>
                  <a:srgbClr val="1B1B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TKANKA</a:t>
            </a:r>
            <a:r>
              <a:rPr lang="pl-PL" sz="1900" b="0" i="0" dirty="0">
                <a:solidFill>
                  <a:srgbClr val="1B1B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 zespół komórek o wspólnym pochodzeniu i podobnej budowie, które pełnią w organizmie określone funkcje.</a:t>
            </a:r>
          </a:p>
          <a:p>
            <a:pPr algn="l">
              <a:buFont typeface="+mj-lt"/>
              <a:buAutoNum type="arabicPeriod"/>
            </a:pPr>
            <a:r>
              <a:rPr lang="pl-PL" sz="1900" b="0" i="0" dirty="0">
                <a:solidFill>
                  <a:srgbClr val="1B1B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 organizmie człowieka wyróżnia się </a:t>
            </a:r>
            <a:r>
              <a:rPr lang="pl-PL" sz="1900" b="1" i="0" dirty="0">
                <a:solidFill>
                  <a:srgbClr val="1B1B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cztery rodzaje tkanek</a:t>
            </a:r>
            <a:r>
              <a:rPr lang="pl-PL" sz="1900" b="0" i="0" dirty="0">
                <a:solidFill>
                  <a:srgbClr val="1B1B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pl-PL" sz="1900" b="0" i="0" dirty="0">
                <a:solidFill>
                  <a:srgbClr val="1B1B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nabłonkową, </a:t>
            </a:r>
          </a:p>
          <a:p>
            <a:r>
              <a:rPr lang="pl-PL" sz="1900" b="0" i="0" dirty="0">
                <a:solidFill>
                  <a:srgbClr val="1B1B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mięśniową, </a:t>
            </a:r>
          </a:p>
          <a:p>
            <a:r>
              <a:rPr lang="pl-PL" sz="1900" b="0" i="0" dirty="0">
                <a:solidFill>
                  <a:srgbClr val="1B1B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nerwową </a:t>
            </a:r>
          </a:p>
          <a:p>
            <a:r>
              <a:rPr lang="pl-PL" sz="1900" b="0" i="0" dirty="0">
                <a:solidFill>
                  <a:srgbClr val="1B1B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łączną.</a:t>
            </a:r>
          </a:p>
          <a:p>
            <a:pPr marL="0" indent="0" algn="l">
              <a:buNone/>
            </a:pPr>
            <a:endParaRPr lang="pl-PL" b="0" i="0" dirty="0">
              <a:solidFill>
                <a:srgbClr val="1B1B1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FBF10FCC-3ACB-B7F1-D701-11CA79C4F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40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TKANKI ZWIERZĘCE </a:t>
            </a:r>
            <a:br>
              <a:rPr lang="pl-PL" sz="40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40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PRZYKŁADZIE CZŁOWIEKA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45021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AF8C8F-C137-A650-8E0B-4254BB980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A6E138D-BAF7-5CB7-E6B2-32F16AD22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2369208"/>
          </a:xfrm>
        </p:spPr>
        <p:txBody>
          <a:bodyPr>
            <a:normAutofit/>
          </a:bodyPr>
          <a:lstStyle/>
          <a:p>
            <a:pPr algn="l">
              <a:buFont typeface="+mj-lt"/>
              <a:buAutoNum type="arabicPeriod" startAt="3"/>
            </a:pPr>
            <a:r>
              <a:rPr lang="pl-PL" b="0" i="0" dirty="0">
                <a:solidFill>
                  <a:srgbClr val="1B1B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Główną funkcją </a:t>
            </a:r>
            <a:r>
              <a:rPr lang="pl-PL" b="1" i="0" dirty="0">
                <a:solidFill>
                  <a:srgbClr val="1B1B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tkanki nabłonkowej </a:t>
            </a:r>
            <a:r>
              <a:rPr lang="pl-PL" b="0" i="0" dirty="0">
                <a:solidFill>
                  <a:srgbClr val="1B1B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jest ochrona oraz wchłanianie i wydzielanie rozmaitych substancji. </a:t>
            </a:r>
          </a:p>
          <a:p>
            <a:pPr algn="l">
              <a:buFont typeface="+mj-lt"/>
              <a:buAutoNum type="arabicPeriod" startAt="3"/>
            </a:pPr>
            <a:endParaRPr lang="pl-PL" b="0" i="0" dirty="0">
              <a:solidFill>
                <a:srgbClr val="1B1B1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+mj-lt"/>
              <a:buAutoNum type="arabicPeriod" startAt="3"/>
            </a:pPr>
            <a:endParaRPr lang="pl-PL" b="0" i="0" dirty="0">
              <a:solidFill>
                <a:srgbClr val="1B1B1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A439E889-8AFB-7C37-522E-815BD2172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40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TKANKI ZWIERZĘCE </a:t>
            </a:r>
            <a:br>
              <a:rPr lang="pl-PL" sz="40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40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PRZYKŁADZIE CZŁOWIEKA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F14082C-CF5C-CBF2-8091-DF12C0D7D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96" y="2830153"/>
            <a:ext cx="8848578" cy="402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5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55878C-9B3A-DE3D-602C-FA03652739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4D0C15-D177-91A7-F860-6BFF34D2E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8"/>
            <a:ext cx="8596668" cy="4697412"/>
          </a:xfrm>
        </p:spPr>
        <p:txBody>
          <a:bodyPr>
            <a:normAutofit/>
          </a:bodyPr>
          <a:lstStyle/>
          <a:p>
            <a:pPr algn="l">
              <a:buFont typeface="+mj-lt"/>
              <a:buAutoNum type="arabicPeriod" startAt="3"/>
            </a:pPr>
            <a:r>
              <a:rPr lang="pl-PL" b="0" i="0" dirty="0">
                <a:solidFill>
                  <a:srgbClr val="1B1B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Główną funkcją </a:t>
            </a:r>
            <a:r>
              <a:rPr lang="pl-PL" b="1" i="0" dirty="0">
                <a:solidFill>
                  <a:srgbClr val="1B1B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tkanki nabłonkowej </a:t>
            </a:r>
            <a:r>
              <a:rPr lang="pl-PL" b="0" i="0" dirty="0">
                <a:solidFill>
                  <a:srgbClr val="1B1B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jest ochrona oraz wchłanianie i wydzielanie rozmaitych substancji. </a:t>
            </a:r>
            <a:endParaRPr lang="pl-PL" dirty="0">
              <a:solidFill>
                <a:srgbClr val="1B1B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+mj-lt"/>
              <a:buAutoNum type="arabicPeriod" startAt="3"/>
            </a:pPr>
            <a:endParaRPr lang="pl-PL" dirty="0">
              <a:solidFill>
                <a:srgbClr val="1B1B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+mj-lt"/>
              <a:buAutoNum type="arabicPeriod" startAt="3"/>
            </a:pPr>
            <a:endParaRPr lang="pl-PL" dirty="0">
              <a:solidFill>
                <a:srgbClr val="1B1B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+mj-lt"/>
              <a:buAutoNum type="arabicPeriod" startAt="3"/>
            </a:pPr>
            <a:r>
              <a:rPr lang="pl-PL" dirty="0">
                <a:solidFill>
                  <a:srgbClr val="1B1B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Wśród </a:t>
            </a:r>
            <a:r>
              <a:rPr lang="pl-PL" b="1" dirty="0">
                <a:solidFill>
                  <a:srgbClr val="1B1B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tkanek mięśniowych </a:t>
            </a:r>
            <a:r>
              <a:rPr lang="pl-PL" dirty="0">
                <a:solidFill>
                  <a:srgbClr val="1B1B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wyróżniamy:</a:t>
            </a:r>
          </a:p>
          <a:p>
            <a:r>
              <a:rPr lang="pl-PL" dirty="0">
                <a:solidFill>
                  <a:srgbClr val="1B1B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tkankę mięśniową szkieletową poprzecznie prążkowaną, </a:t>
            </a:r>
          </a:p>
          <a:p>
            <a:r>
              <a:rPr lang="pl-PL" dirty="0">
                <a:solidFill>
                  <a:srgbClr val="1B1B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tkankę mięśniową poprzecznie prążkowaną serca </a:t>
            </a:r>
          </a:p>
          <a:p>
            <a:r>
              <a:rPr lang="pl-PL" dirty="0">
                <a:solidFill>
                  <a:srgbClr val="1B1B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tkankę mięśniową gładką.</a:t>
            </a:r>
          </a:p>
          <a:p>
            <a:pPr algn="l">
              <a:buFont typeface="+mj-lt"/>
              <a:buAutoNum type="arabicPeriod" startAt="3"/>
            </a:pPr>
            <a:endParaRPr lang="pl-PL" b="0" i="0" dirty="0">
              <a:solidFill>
                <a:srgbClr val="1B1B1B"/>
              </a:solidFill>
              <a:effectLst/>
              <a:latin typeface="Lora" pitchFamily="2" charset="-18"/>
            </a:endParaRPr>
          </a:p>
          <a:p>
            <a:pPr algn="l">
              <a:buFont typeface="+mj-lt"/>
              <a:buAutoNum type="arabicPeriod" startAt="3"/>
            </a:pPr>
            <a:endParaRPr lang="pl-PL" b="0" i="0" dirty="0">
              <a:solidFill>
                <a:srgbClr val="1B1B1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36E93A45-9585-CE82-8EA1-A9EFD4929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40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TKANKI ZWIERZĘCE </a:t>
            </a:r>
            <a:br>
              <a:rPr lang="pl-PL" sz="40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40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PRZYKŁADZIE CZŁOWIEKA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F4D5C8B-40BB-B486-54C7-7F810BF26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36678"/>
            <a:ext cx="8309333" cy="341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64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C8CD72-0226-96EE-A525-61CB4A2FCA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05A30B6-EC09-C13A-5B92-26BDB4420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8"/>
            <a:ext cx="8596668" cy="4697412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 startAt="5"/>
            </a:pPr>
            <a:r>
              <a:rPr lang="pl-PL" dirty="0">
                <a:solidFill>
                  <a:srgbClr val="1B1B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Tkanka, która tworzy system koordynujący działanie całego organizmu to </a:t>
            </a:r>
            <a:r>
              <a:rPr lang="pl-PL" b="1" dirty="0">
                <a:solidFill>
                  <a:srgbClr val="1B1B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tkanka nerwowa</a:t>
            </a:r>
            <a:r>
              <a:rPr lang="pl-PL" dirty="0">
                <a:solidFill>
                  <a:srgbClr val="1B1B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pl-PL" dirty="0">
                <a:solidFill>
                  <a:srgbClr val="1B1B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Tworzą ją </a:t>
            </a:r>
            <a:r>
              <a:rPr lang="pl-PL" b="1" dirty="0">
                <a:solidFill>
                  <a:srgbClr val="1B1B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neurony</a:t>
            </a:r>
            <a:r>
              <a:rPr lang="pl-PL" dirty="0">
                <a:solidFill>
                  <a:srgbClr val="1B1B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czyli komórki nerwowe, których zadaniem jest generowanie i przewodzenie impulsów nerwowych w odpowiedzi na różne bodźce.</a:t>
            </a:r>
          </a:p>
          <a:p>
            <a:pPr algn="l">
              <a:buFont typeface="+mj-lt"/>
              <a:buAutoNum type="arabicPeriod" startAt="3"/>
            </a:pPr>
            <a:endParaRPr lang="pl-PL" b="0" i="0" dirty="0">
              <a:solidFill>
                <a:srgbClr val="1B1B1B"/>
              </a:solidFill>
              <a:effectLst/>
              <a:latin typeface="Lora" pitchFamily="2" charset="-18"/>
            </a:endParaRPr>
          </a:p>
          <a:p>
            <a:pPr algn="l">
              <a:buFont typeface="+mj-lt"/>
              <a:buAutoNum type="arabicPeriod" startAt="3"/>
            </a:pPr>
            <a:endParaRPr lang="pl-PL" b="0" i="0" dirty="0">
              <a:solidFill>
                <a:srgbClr val="1B1B1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98878A2E-953B-516D-61B5-BFB4F9A46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40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TKANKI ZWIERZĘCE </a:t>
            </a:r>
            <a:br>
              <a:rPr lang="pl-PL" sz="40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40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PRZYKŁADZIE CZŁOWIEKA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6771D6C-2B88-BCC0-92C8-990AE4EEE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864" y="3429000"/>
            <a:ext cx="842256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45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7CBCC4-967F-E8E4-9525-A6026817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08" y="203150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pl-PL" sz="5400" b="1" dirty="0">
                <a:solidFill>
                  <a:srgbClr val="1F1F1F"/>
                </a:solidFill>
                <a:latin typeface="Google Sans"/>
              </a:rPr>
              <a:t>KRÓLESTWA</a:t>
            </a:r>
            <a:endParaRPr lang="pl-PL" sz="5400" b="1" dirty="0"/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E0693714-4CEE-4FB8-4D28-20D5745587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0501135"/>
              </p:ext>
            </p:extLst>
          </p:nvPr>
        </p:nvGraphicFramePr>
        <p:xfrm>
          <a:off x="393896" y="3772902"/>
          <a:ext cx="9959926" cy="132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1985">
                  <a:extLst>
                    <a:ext uri="{9D8B030D-6E8A-4147-A177-3AD203B41FA5}">
                      <a16:colId xmlns:a16="http://schemas.microsoft.com/office/drawing/2014/main" val="3696064928"/>
                    </a:ext>
                  </a:extLst>
                </a:gridCol>
                <a:gridCol w="1991985">
                  <a:extLst>
                    <a:ext uri="{9D8B030D-6E8A-4147-A177-3AD203B41FA5}">
                      <a16:colId xmlns:a16="http://schemas.microsoft.com/office/drawing/2014/main" val="2786134682"/>
                    </a:ext>
                  </a:extLst>
                </a:gridCol>
                <a:gridCol w="1618488">
                  <a:extLst>
                    <a:ext uri="{9D8B030D-6E8A-4147-A177-3AD203B41FA5}">
                      <a16:colId xmlns:a16="http://schemas.microsoft.com/office/drawing/2014/main" val="1562503418"/>
                    </a:ext>
                  </a:extLst>
                </a:gridCol>
                <a:gridCol w="1770654">
                  <a:extLst>
                    <a:ext uri="{9D8B030D-6E8A-4147-A177-3AD203B41FA5}">
                      <a16:colId xmlns:a16="http://schemas.microsoft.com/office/drawing/2014/main" val="3439188707"/>
                    </a:ext>
                  </a:extLst>
                </a:gridCol>
                <a:gridCol w="2586814">
                  <a:extLst>
                    <a:ext uri="{9D8B030D-6E8A-4147-A177-3AD203B41FA5}">
                      <a16:colId xmlns:a16="http://schemas.microsoft.com/office/drawing/2014/main" val="685873680"/>
                    </a:ext>
                  </a:extLst>
                </a:gridCol>
              </a:tblGrid>
              <a:tr h="1320800">
                <a:tc>
                  <a:txBody>
                    <a:bodyPr/>
                    <a:lstStyle/>
                    <a:p>
                      <a:r>
                        <a:rPr lang="pl-PL" sz="3600" b="0" i="0" dirty="0">
                          <a:solidFill>
                            <a:srgbClr val="040C28"/>
                          </a:solidFill>
                          <a:effectLst/>
                          <a:latin typeface="Google Sans"/>
                        </a:rPr>
                        <a:t>BAKTERIE</a:t>
                      </a:r>
                      <a:endParaRPr lang="pl-PL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3600" b="0" i="0" dirty="0">
                          <a:solidFill>
                            <a:srgbClr val="040C28"/>
                          </a:solidFill>
                          <a:effectLst/>
                          <a:latin typeface="Google Sans"/>
                        </a:rPr>
                        <a:t>PROTISTY</a:t>
                      </a:r>
                      <a:endParaRPr lang="pl-PL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3600" b="0" i="0" dirty="0">
                          <a:solidFill>
                            <a:srgbClr val="040C28"/>
                          </a:solidFill>
                          <a:effectLst/>
                          <a:latin typeface="Google Sans"/>
                        </a:rPr>
                        <a:t>GRZYBY</a:t>
                      </a:r>
                      <a:endParaRPr lang="pl-PL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3600" b="0" i="0" dirty="0">
                          <a:solidFill>
                            <a:srgbClr val="040C28"/>
                          </a:solidFill>
                          <a:effectLst/>
                          <a:latin typeface="Google Sans"/>
                        </a:rPr>
                        <a:t>ROŚLINY</a:t>
                      </a:r>
                      <a:endParaRPr lang="pl-PL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3600" b="0" i="0" dirty="0">
                          <a:solidFill>
                            <a:srgbClr val="040C28"/>
                          </a:solidFill>
                          <a:effectLst/>
                          <a:latin typeface="Google Sans"/>
                        </a:rPr>
                        <a:t>ZWIERZĘTA</a:t>
                      </a:r>
                    </a:p>
                    <a:p>
                      <a:endParaRPr lang="pl-PL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3948931"/>
                  </a:ext>
                </a:extLst>
              </a:tr>
            </a:tbl>
          </a:graphicData>
        </a:graphic>
      </p:graphicFrame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A8FCE57E-F876-5058-81C9-4144CF1B00C5}"/>
              </a:ext>
            </a:extLst>
          </p:cNvPr>
          <p:cNvCxnSpPr/>
          <p:nvPr/>
        </p:nvCxnSpPr>
        <p:spPr>
          <a:xfrm flipH="1">
            <a:off x="1320017" y="3085098"/>
            <a:ext cx="1716259" cy="56270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A173FD57-1CED-14D3-0D29-E773AE0C9C73}"/>
              </a:ext>
            </a:extLst>
          </p:cNvPr>
          <p:cNvCxnSpPr>
            <a:cxnSpLocks/>
          </p:cNvCxnSpPr>
          <p:nvPr/>
        </p:nvCxnSpPr>
        <p:spPr>
          <a:xfrm flipH="1">
            <a:off x="3036276" y="3034298"/>
            <a:ext cx="1085558" cy="66430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4CA463F9-4467-E8F9-217E-97302317B1D8}"/>
              </a:ext>
            </a:extLst>
          </p:cNvPr>
          <p:cNvCxnSpPr>
            <a:cxnSpLocks/>
          </p:cNvCxnSpPr>
          <p:nvPr/>
        </p:nvCxnSpPr>
        <p:spPr>
          <a:xfrm>
            <a:off x="5186553" y="3034298"/>
            <a:ext cx="0" cy="66430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id="{FA5D3746-0EF5-C4E6-9C57-1C4080D2EC13}"/>
              </a:ext>
            </a:extLst>
          </p:cNvPr>
          <p:cNvCxnSpPr>
            <a:cxnSpLocks/>
          </p:cNvCxnSpPr>
          <p:nvPr/>
        </p:nvCxnSpPr>
        <p:spPr>
          <a:xfrm>
            <a:off x="6114757" y="3016730"/>
            <a:ext cx="820098" cy="67115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id="{DB5906E8-046C-1474-F6BE-61FE58D40FF2}"/>
              </a:ext>
            </a:extLst>
          </p:cNvPr>
          <p:cNvCxnSpPr>
            <a:cxnSpLocks/>
          </p:cNvCxnSpPr>
          <p:nvPr/>
        </p:nvCxnSpPr>
        <p:spPr>
          <a:xfrm>
            <a:off x="6917525" y="3004932"/>
            <a:ext cx="2238199" cy="64287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6788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10F66C-7F72-B128-6ACB-7DDDDAD45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B1046F4-57E3-DE9B-4185-3EB1DF0A9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8"/>
            <a:ext cx="8596668" cy="4697412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 startAt="6"/>
            </a:pPr>
            <a:r>
              <a:rPr lang="pl-PL" b="1" dirty="0">
                <a:solidFill>
                  <a:srgbClr val="1B1B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Tkanka łączna </a:t>
            </a:r>
            <a:r>
              <a:rPr lang="pl-PL" dirty="0">
                <a:solidFill>
                  <a:srgbClr val="1B1B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najbardziej zróżnicowana tkanka zwierzęca. Przybiera postać:</a:t>
            </a:r>
          </a:p>
          <a:p>
            <a:r>
              <a:rPr lang="pl-PL" dirty="0">
                <a:solidFill>
                  <a:srgbClr val="1B1B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tkanki chrzęstnej, </a:t>
            </a:r>
          </a:p>
          <a:p>
            <a:r>
              <a:rPr lang="pl-PL" dirty="0">
                <a:solidFill>
                  <a:srgbClr val="1B1B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kostnej, </a:t>
            </a:r>
          </a:p>
          <a:p>
            <a:r>
              <a:rPr lang="pl-PL" dirty="0">
                <a:solidFill>
                  <a:srgbClr val="1B1B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tłuszczowej </a:t>
            </a:r>
          </a:p>
          <a:p>
            <a:r>
              <a:rPr lang="pl-PL" dirty="0">
                <a:solidFill>
                  <a:srgbClr val="1B1B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płynnej: krwi i limfy.</a:t>
            </a:r>
          </a:p>
          <a:p>
            <a:endParaRPr lang="pl-PL" dirty="0">
              <a:solidFill>
                <a:srgbClr val="1B1B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endParaRPr lang="pl-PL" b="0" i="0" dirty="0">
              <a:solidFill>
                <a:srgbClr val="1B1B1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+mj-lt"/>
              <a:buAutoNum type="arabicPeriod" startAt="3"/>
            </a:pPr>
            <a:endParaRPr lang="pl-PL" b="0" i="0" dirty="0">
              <a:solidFill>
                <a:srgbClr val="1B1B1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+mj-lt"/>
              <a:buAutoNum type="arabicPeriod" startAt="3"/>
            </a:pPr>
            <a:endParaRPr lang="pl-PL" b="0" i="0" dirty="0">
              <a:solidFill>
                <a:srgbClr val="1B1B1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8F6F2246-DD90-9318-C137-D20EF69AE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40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TKANKI ZWIERZĘCE </a:t>
            </a:r>
            <a:br>
              <a:rPr lang="pl-PL" sz="40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40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PRZYKŁADZIE CZŁOWIEKA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29F0E21-AE2D-C42A-D5E5-0A53D169A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3137095" y="2828230"/>
            <a:ext cx="8827200" cy="286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38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BC40E-D94D-9FA3-8EAC-CBC21E4C1B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AC4938B-E559-950E-0F2E-C332C7C0C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8"/>
            <a:ext cx="8596668" cy="4697412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 startAt="6"/>
            </a:pPr>
            <a:r>
              <a:rPr lang="pl-PL" b="1" dirty="0">
                <a:solidFill>
                  <a:srgbClr val="1B1B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Tkanka łączna </a:t>
            </a:r>
            <a:r>
              <a:rPr lang="pl-PL" dirty="0">
                <a:solidFill>
                  <a:srgbClr val="1B1B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najbardziej zróżnicowana tkanka zwierzęca. Przybiera postać:</a:t>
            </a:r>
          </a:p>
          <a:p>
            <a:r>
              <a:rPr lang="pl-PL" dirty="0">
                <a:solidFill>
                  <a:srgbClr val="1B1B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tkanki chrzęstnej, </a:t>
            </a:r>
          </a:p>
          <a:p>
            <a:r>
              <a:rPr lang="pl-PL" dirty="0">
                <a:solidFill>
                  <a:srgbClr val="1B1B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kostnej, </a:t>
            </a:r>
          </a:p>
          <a:p>
            <a:r>
              <a:rPr lang="pl-PL" dirty="0">
                <a:solidFill>
                  <a:srgbClr val="1B1B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tłuszczowej </a:t>
            </a:r>
          </a:p>
          <a:p>
            <a:r>
              <a:rPr lang="pl-PL" dirty="0">
                <a:solidFill>
                  <a:srgbClr val="1B1B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płynnej: krwi i limfy.</a:t>
            </a:r>
          </a:p>
          <a:p>
            <a:endParaRPr lang="pl-PL" dirty="0">
              <a:solidFill>
                <a:srgbClr val="1B1B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endParaRPr lang="pl-PL" b="0" i="0" dirty="0">
              <a:solidFill>
                <a:srgbClr val="1B1B1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+mj-lt"/>
              <a:buAutoNum type="arabicPeriod" startAt="3"/>
            </a:pPr>
            <a:endParaRPr lang="pl-PL" b="0" i="0" dirty="0">
              <a:solidFill>
                <a:srgbClr val="1B1B1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+mj-lt"/>
              <a:buAutoNum type="arabicPeriod" startAt="3"/>
            </a:pPr>
            <a:endParaRPr lang="pl-PL" b="0" i="0" dirty="0">
              <a:solidFill>
                <a:srgbClr val="1B1B1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1F63600F-2A13-6351-CD9C-E59DEBBEF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40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TKANKI ZWIERZĘCE </a:t>
            </a:r>
            <a:br>
              <a:rPr lang="pl-PL" sz="40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40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PRZYKŁADZIE CZŁOWIEKA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pic>
        <p:nvPicPr>
          <p:cNvPr id="3074" name="Picture 2" descr="Tkanka tłuszczowa » Opis » co to? » Definicja pojęcia">
            <a:extLst>
              <a:ext uri="{FF2B5EF4-FFF2-40B4-BE49-F238E27FC236}">
                <a16:creationId xmlns:a16="http://schemas.microsoft.com/office/drawing/2014/main" id="{C7D3E848-E7D4-0270-EE0D-B17030E67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446" y="2429105"/>
            <a:ext cx="5111994" cy="416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4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8C97E-099B-4E64-12C5-BC7C8C6F2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848DE73-63F5-0CE4-7379-A917E5DAE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8"/>
            <a:ext cx="8596668" cy="4697412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 startAt="6"/>
            </a:pPr>
            <a:r>
              <a:rPr lang="pl-PL" b="1" dirty="0">
                <a:solidFill>
                  <a:srgbClr val="1B1B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Tkanka łączna </a:t>
            </a:r>
            <a:r>
              <a:rPr lang="pl-PL" dirty="0">
                <a:solidFill>
                  <a:srgbClr val="1B1B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najbardziej zróżnicowana tkanka zwierzęca. Przybiera postać:</a:t>
            </a:r>
          </a:p>
          <a:p>
            <a:r>
              <a:rPr lang="pl-PL" dirty="0">
                <a:solidFill>
                  <a:srgbClr val="1B1B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tkanki chrzęstnej, </a:t>
            </a:r>
          </a:p>
          <a:p>
            <a:r>
              <a:rPr lang="pl-PL" dirty="0">
                <a:solidFill>
                  <a:srgbClr val="1B1B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kostnej, </a:t>
            </a:r>
          </a:p>
          <a:p>
            <a:r>
              <a:rPr lang="pl-PL" dirty="0">
                <a:solidFill>
                  <a:srgbClr val="1B1B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tłuszczowej </a:t>
            </a:r>
          </a:p>
          <a:p>
            <a:r>
              <a:rPr lang="pl-PL" dirty="0">
                <a:solidFill>
                  <a:srgbClr val="1B1B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płynnej: krwi i limfy.</a:t>
            </a:r>
          </a:p>
          <a:p>
            <a:endParaRPr lang="pl-PL" dirty="0">
              <a:solidFill>
                <a:srgbClr val="1B1B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endParaRPr lang="pl-PL" b="0" i="0" dirty="0">
              <a:solidFill>
                <a:srgbClr val="1B1B1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+mj-lt"/>
              <a:buAutoNum type="arabicPeriod" startAt="3"/>
            </a:pPr>
            <a:endParaRPr lang="pl-PL" b="0" i="0" dirty="0">
              <a:solidFill>
                <a:srgbClr val="1B1B1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+mj-lt"/>
              <a:buAutoNum type="arabicPeriod" startAt="3"/>
            </a:pPr>
            <a:endParaRPr lang="pl-PL" b="0" i="0" dirty="0">
              <a:solidFill>
                <a:srgbClr val="1B1B1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0C70B743-B558-8C93-54B9-D5413CD4F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40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TKANKI ZWIERZĘCE </a:t>
            </a:r>
            <a:br>
              <a:rPr lang="pl-PL" sz="40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40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PRZYKŁADZIE CZŁOWIEKA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pic>
        <p:nvPicPr>
          <p:cNvPr id="3074" name="Picture 2" descr="Tkanka tłuszczowa » Opis » co to? » Definicja pojęcia">
            <a:extLst>
              <a:ext uri="{FF2B5EF4-FFF2-40B4-BE49-F238E27FC236}">
                <a16:creationId xmlns:a16="http://schemas.microsoft.com/office/drawing/2014/main" id="{12F4DF73-616A-7A19-06A8-A20286584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446" y="2429105"/>
            <a:ext cx="5111994" cy="416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Tkanka tłuszczowa - zmora wielu społeczeństw. - Wibroterapia.com %">
            <a:extLst>
              <a:ext uri="{FF2B5EF4-FFF2-40B4-BE49-F238E27FC236}">
                <a16:creationId xmlns:a16="http://schemas.microsoft.com/office/drawing/2014/main" id="{6457B989-508B-04C5-13A9-2F7FA43F3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386" y="2721073"/>
            <a:ext cx="5683615" cy="390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94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871037-C03B-FA06-B252-00CDC2055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C98216C-37D9-AA2D-DCD2-886120004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8"/>
            <a:ext cx="8596668" cy="4697412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 startAt="6"/>
            </a:pPr>
            <a:r>
              <a:rPr lang="pl-PL" b="1" dirty="0">
                <a:solidFill>
                  <a:srgbClr val="1B1B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Tkanka łączna </a:t>
            </a:r>
            <a:r>
              <a:rPr lang="pl-PL" dirty="0">
                <a:solidFill>
                  <a:srgbClr val="1B1B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najbardziej zróżnicowana tkanka zwierzęca. Przybiera postać:</a:t>
            </a:r>
          </a:p>
          <a:p>
            <a:r>
              <a:rPr lang="pl-PL" dirty="0">
                <a:solidFill>
                  <a:srgbClr val="1B1B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tkanki chrzęstnej, </a:t>
            </a:r>
          </a:p>
          <a:p>
            <a:r>
              <a:rPr lang="pl-PL" dirty="0">
                <a:solidFill>
                  <a:srgbClr val="1B1B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kostnej, </a:t>
            </a:r>
          </a:p>
          <a:p>
            <a:r>
              <a:rPr lang="pl-PL" dirty="0">
                <a:solidFill>
                  <a:srgbClr val="1B1B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tłuszczowej </a:t>
            </a:r>
          </a:p>
          <a:p>
            <a:r>
              <a:rPr lang="pl-PL" dirty="0">
                <a:solidFill>
                  <a:srgbClr val="1B1B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płynnej: krwi i limfy.</a:t>
            </a:r>
          </a:p>
          <a:p>
            <a:endParaRPr lang="pl-PL" dirty="0">
              <a:solidFill>
                <a:srgbClr val="1B1B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endParaRPr lang="pl-PL" b="0" i="0" dirty="0">
              <a:solidFill>
                <a:srgbClr val="1B1B1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+mj-lt"/>
              <a:buAutoNum type="arabicPeriod" startAt="3"/>
            </a:pPr>
            <a:endParaRPr lang="pl-PL" b="0" i="0" dirty="0">
              <a:solidFill>
                <a:srgbClr val="1B1B1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+mj-lt"/>
              <a:buAutoNum type="arabicPeriod" startAt="3"/>
            </a:pPr>
            <a:endParaRPr lang="pl-PL" b="0" i="0" dirty="0">
              <a:solidFill>
                <a:srgbClr val="1B1B1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AE1B84BF-10E2-F778-3B54-526700CEB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40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TKANKI ZWIERZĘCE </a:t>
            </a:r>
            <a:br>
              <a:rPr lang="pl-PL" sz="40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40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PRZYKŁADZIE CZŁOWIEKA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pic>
        <p:nvPicPr>
          <p:cNvPr id="6146" name="Picture 2" descr="🎓 Tkanki zwierzęce- Zadanie 5.1: Baza wiedzy - Biologia - Szkoła  podstawowa - strona 5">
            <a:extLst>
              <a:ext uri="{FF2B5EF4-FFF2-40B4-BE49-F238E27FC236}">
                <a16:creationId xmlns:a16="http://schemas.microsoft.com/office/drawing/2014/main" id="{B032E24C-55F5-EB39-6EED-86543DEA4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313" y="2475914"/>
            <a:ext cx="7357404" cy="434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31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A0332-5109-6D85-B71A-9D1E2DE25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0A6FDCA-471E-2342-F8C0-04163617B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8"/>
            <a:ext cx="8596668" cy="4697412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 startAt="6"/>
            </a:pPr>
            <a:r>
              <a:rPr lang="pl-PL" b="1" dirty="0">
                <a:solidFill>
                  <a:srgbClr val="1B1B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Tkanka łączna </a:t>
            </a:r>
            <a:r>
              <a:rPr lang="pl-PL" dirty="0">
                <a:solidFill>
                  <a:srgbClr val="1B1B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najbardziej zróżnicowana tkanka zwierzęca. Przybiera postać:</a:t>
            </a:r>
          </a:p>
          <a:p>
            <a:r>
              <a:rPr lang="pl-PL" dirty="0">
                <a:solidFill>
                  <a:srgbClr val="1B1B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tkanki chrzęstnej, </a:t>
            </a:r>
          </a:p>
          <a:p>
            <a:r>
              <a:rPr lang="pl-PL" dirty="0">
                <a:solidFill>
                  <a:srgbClr val="1B1B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kostnej, </a:t>
            </a:r>
          </a:p>
          <a:p>
            <a:r>
              <a:rPr lang="pl-PL" dirty="0">
                <a:solidFill>
                  <a:srgbClr val="1B1B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tłuszczowej </a:t>
            </a:r>
          </a:p>
          <a:p>
            <a:r>
              <a:rPr lang="pl-PL" dirty="0">
                <a:solidFill>
                  <a:srgbClr val="1B1B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płynnej: krwi i limfy.</a:t>
            </a:r>
          </a:p>
          <a:p>
            <a:endParaRPr lang="pl-PL" dirty="0">
              <a:solidFill>
                <a:srgbClr val="1B1B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endParaRPr lang="pl-PL" b="0" i="0" dirty="0">
              <a:solidFill>
                <a:srgbClr val="1B1B1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+mj-lt"/>
              <a:buAutoNum type="arabicPeriod" startAt="3"/>
            </a:pPr>
            <a:endParaRPr lang="pl-PL" b="0" i="0" dirty="0">
              <a:solidFill>
                <a:srgbClr val="1B1B1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+mj-lt"/>
              <a:buAutoNum type="arabicPeriod" startAt="3"/>
            </a:pPr>
            <a:endParaRPr lang="pl-PL" b="0" i="0" dirty="0">
              <a:solidFill>
                <a:srgbClr val="1B1B1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26CC8F51-FC38-EB3A-A059-161958DD2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40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TKANKI ZWIERZĘCE </a:t>
            </a:r>
            <a:br>
              <a:rPr lang="pl-PL" sz="40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40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PRZYKŁADZIE CZŁOWIEKA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pic>
        <p:nvPicPr>
          <p:cNvPr id="6146" name="Picture 2" descr="🎓 Tkanki zwierzęce- Zadanie 5.1: Baza wiedzy - Biologia - Szkoła  podstawowa - strona 5">
            <a:extLst>
              <a:ext uri="{FF2B5EF4-FFF2-40B4-BE49-F238E27FC236}">
                <a16:creationId xmlns:a16="http://schemas.microsoft.com/office/drawing/2014/main" id="{E541C4C9-7F3C-830D-E9B5-D19EFD5C0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313" y="2475914"/>
            <a:ext cx="7357404" cy="434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Tkanka płynna: krew i limfa">
            <a:extLst>
              <a:ext uri="{FF2B5EF4-FFF2-40B4-BE49-F238E27FC236}">
                <a16:creationId xmlns:a16="http://schemas.microsoft.com/office/drawing/2014/main" id="{7EFFA33D-E164-242F-65DE-E5DD3EB43E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4" t="9077" r="3334" b="2307"/>
          <a:stretch/>
        </p:blipFill>
        <p:spPr bwMode="auto">
          <a:xfrm>
            <a:off x="3390312" y="2481470"/>
            <a:ext cx="7357403" cy="433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21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9BAA3B-5A45-7A69-B351-D9D7CC521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CA744AC-6FC9-1E8D-12B7-0A34CD3CD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8"/>
            <a:ext cx="8596668" cy="4697412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1B1B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Cechą wspólną wszystkich tkanek łącznych jest plan budowy – ich komórki są luźno rozmieszczone w substancji międzykomórkowej.</a:t>
            </a:r>
          </a:p>
          <a:p>
            <a:endParaRPr lang="pl-PL" dirty="0">
              <a:solidFill>
                <a:srgbClr val="1B1B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solidFill>
                  <a:srgbClr val="1B1B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Tkanka łączna pełni w organizmie funkcje: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>
                <a:solidFill>
                  <a:srgbClr val="1B1B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podporowe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>
                <a:solidFill>
                  <a:srgbClr val="1B1B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obronne,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>
                <a:solidFill>
                  <a:srgbClr val="1B1B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uczestniczy również w transporcie:   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1B1B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substancji odżywczych, 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1B1B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hormonów,    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1B1B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gazów oddechowych.</a:t>
            </a:r>
          </a:p>
          <a:p>
            <a:endParaRPr lang="pl-PL" dirty="0">
              <a:solidFill>
                <a:srgbClr val="1B1B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endParaRPr lang="pl-PL" b="0" i="0" dirty="0">
              <a:solidFill>
                <a:srgbClr val="1B1B1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+mj-lt"/>
              <a:buAutoNum type="arabicPeriod" startAt="3"/>
            </a:pPr>
            <a:endParaRPr lang="pl-PL" b="0" i="0" dirty="0">
              <a:solidFill>
                <a:srgbClr val="1B1B1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+mj-lt"/>
              <a:buAutoNum type="arabicPeriod" startAt="3"/>
            </a:pPr>
            <a:endParaRPr lang="pl-PL" b="0" i="0" dirty="0">
              <a:solidFill>
                <a:srgbClr val="1B1B1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5F0AA1AC-AE0D-A17B-8625-6A8B1532B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40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TKANKI ZWIERZĘCE </a:t>
            </a:r>
            <a:br>
              <a:rPr lang="pl-PL" sz="40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40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PRZYKŁADZIE CZŁOWIEKA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528885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3534D6-7904-FFB3-A406-05C8C5419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23BD44-31A5-0CC5-0D68-980EF4409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1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ANTROPOGENEZA</a:t>
            </a:r>
            <a:endParaRPr lang="pl-PL" sz="6000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73AE7D9C-9E45-CDDC-3644-61359A225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59123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1647C4-3D9D-4E15-2756-E00AA7F21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F577DB-A74F-B0BF-886A-6D28F5693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1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ANTROPOGENEZA</a:t>
            </a:r>
            <a:endParaRPr lang="pl-PL" sz="60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3AAD512-4BD0-86D1-498E-25E94AD41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Etapy ewolucji człowieka obejmują szereg kluczowych momentów w rozwoju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hominidów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, które prowadziły do pojawienia się współczesnego człowieka. </a:t>
            </a:r>
          </a:p>
          <a:p>
            <a:endParaRPr lang="pl-PL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5C9FACA7-3B9C-C7C9-FD28-B682C2B9B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844" y="0"/>
            <a:ext cx="10837332" cy="6858000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8C69EBE-0F8A-C6C1-3D1B-3A66F5C599A6}"/>
              </a:ext>
            </a:extLst>
          </p:cNvPr>
          <p:cNvSpPr txBox="1"/>
          <p:nvPr/>
        </p:nvSpPr>
        <p:spPr>
          <a:xfrm>
            <a:off x="409919" y="5937683"/>
            <a:ext cx="2891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(ok. 5,8–4,4 mln lat temu)</a:t>
            </a: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C8377DF7-F6A8-E074-C278-156CCD1EF8F0}"/>
              </a:ext>
            </a:extLst>
          </p:cNvPr>
          <p:cNvSpPr/>
          <p:nvPr/>
        </p:nvSpPr>
        <p:spPr>
          <a:xfrm>
            <a:off x="923512" y="5149181"/>
            <a:ext cx="1545361" cy="39879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974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EE0E08-78C8-5F44-43D6-59DC65643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87BECF-B49A-130F-2F49-86E4AF3FC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1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ANTROPOGENEZA</a:t>
            </a:r>
            <a:endParaRPr lang="pl-PL" sz="60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E03BB0-1064-9072-2E56-C17BCBC8D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Etapy ewolucji człowieka obejmują szereg kluczowych momentów w rozwoju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hominidów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, które prowadziły do pojawienia się współczesnego człowieka. </a:t>
            </a:r>
          </a:p>
          <a:p>
            <a:endParaRPr lang="pl-PL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32DD306C-AA18-A598-3D21-E75F0D972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844" y="0"/>
            <a:ext cx="10837332" cy="6858000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B710CBEA-4A3C-5C9C-11AD-29835E1D71BD}"/>
              </a:ext>
            </a:extLst>
          </p:cNvPr>
          <p:cNvSpPr txBox="1"/>
          <p:nvPr/>
        </p:nvSpPr>
        <p:spPr>
          <a:xfrm>
            <a:off x="2083980" y="5937683"/>
            <a:ext cx="2891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(ok. 4–2 mln lat temu)</a:t>
            </a: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3F1B0DE5-5A1F-7FC3-5736-69B1CC261218}"/>
              </a:ext>
            </a:extLst>
          </p:cNvPr>
          <p:cNvSpPr/>
          <p:nvPr/>
        </p:nvSpPr>
        <p:spPr>
          <a:xfrm>
            <a:off x="2470959" y="5121045"/>
            <a:ext cx="1545361" cy="39879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022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A19A3A-16CC-AC26-6EF8-E5956E2D5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F10181-624B-0B46-9736-F30CEEDC4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1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ANTROPOGENEZA</a:t>
            </a:r>
            <a:endParaRPr lang="pl-PL" sz="60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81DE4DD-85CE-D9E2-82EA-31F8A386A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Etapy ewolucji człowieka obejmują szereg kluczowych momentów w rozwoju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hominidów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, które prowadziły do pojawienia się współczesnego człowieka. </a:t>
            </a:r>
          </a:p>
          <a:p>
            <a:endParaRPr lang="pl-PL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27B82A44-2BB5-3356-FF2F-0DEBDD7AB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844" y="0"/>
            <a:ext cx="10837332" cy="6858000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09B37BAF-70C6-4BF2-6ED9-1D39F38D1E3A}"/>
              </a:ext>
            </a:extLst>
          </p:cNvPr>
          <p:cNvSpPr txBox="1"/>
          <p:nvPr/>
        </p:nvSpPr>
        <p:spPr>
          <a:xfrm>
            <a:off x="2083980" y="5937683"/>
            <a:ext cx="2891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(ok. 4–2 mln lat temu)</a:t>
            </a: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647815A5-3A5E-BF0B-C379-FF21DDBB347D}"/>
              </a:ext>
            </a:extLst>
          </p:cNvPr>
          <p:cNvSpPr/>
          <p:nvPr/>
        </p:nvSpPr>
        <p:spPr>
          <a:xfrm>
            <a:off x="2470959" y="5121045"/>
            <a:ext cx="1545361" cy="39879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E8061E1-A7E5-83AB-BB8A-C132B3A134DC}"/>
              </a:ext>
            </a:extLst>
          </p:cNvPr>
          <p:cNvSpPr txBox="1"/>
          <p:nvPr/>
        </p:nvSpPr>
        <p:spPr>
          <a:xfrm>
            <a:off x="2731217" y="1005563"/>
            <a:ext cx="3360094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l-PL" dirty="0"/>
              <a:t>dwunożność, </a:t>
            </a:r>
          </a:p>
          <a:p>
            <a:pPr marL="285750" indent="-285750" algn="just">
              <a:buFontTx/>
              <a:buChar char="-"/>
            </a:pPr>
            <a:r>
              <a:rPr lang="pl-PL" dirty="0"/>
              <a:t>mały mózg </a:t>
            </a:r>
          </a:p>
          <a:p>
            <a:pPr marL="285750" indent="-285750" algn="just">
              <a:buFontTx/>
              <a:buChar char="-"/>
            </a:pPr>
            <a:r>
              <a:rPr lang="pl-PL" dirty="0"/>
              <a:t>proste narzędzia kamienne</a:t>
            </a:r>
          </a:p>
          <a:p>
            <a:pPr marL="285750" indent="-285750" algn="just">
              <a:buFontTx/>
              <a:buChar char="-"/>
            </a:pPr>
            <a:r>
              <a:rPr lang="pl-PL" dirty="0"/>
              <a:t>np. „Lucy”</a:t>
            </a:r>
          </a:p>
        </p:txBody>
      </p:sp>
    </p:spTree>
    <p:extLst>
      <p:ext uri="{BB962C8B-B14F-4D97-AF65-F5344CB8AC3E}">
        <p14:creationId xmlns:p14="http://schemas.microsoft.com/office/powerpoint/2010/main" val="277133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38768C-DDEE-3EF0-3DBD-BFD291C65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14428A-87B5-EEF5-0B5F-078F1FD6F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08" y="203150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pl-PL" sz="5400" b="1" dirty="0">
                <a:solidFill>
                  <a:srgbClr val="1F1F1F"/>
                </a:solidFill>
                <a:latin typeface="Google Sans"/>
              </a:rPr>
              <a:t>KRÓLESTWA</a:t>
            </a:r>
            <a:endParaRPr lang="pl-PL" sz="5400" b="1" dirty="0"/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29AA9F2B-3C16-E666-DCE0-85B0D5D2FD9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3896" y="3772902"/>
          <a:ext cx="9959926" cy="132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1985">
                  <a:extLst>
                    <a:ext uri="{9D8B030D-6E8A-4147-A177-3AD203B41FA5}">
                      <a16:colId xmlns:a16="http://schemas.microsoft.com/office/drawing/2014/main" val="3696064928"/>
                    </a:ext>
                  </a:extLst>
                </a:gridCol>
                <a:gridCol w="1991985">
                  <a:extLst>
                    <a:ext uri="{9D8B030D-6E8A-4147-A177-3AD203B41FA5}">
                      <a16:colId xmlns:a16="http://schemas.microsoft.com/office/drawing/2014/main" val="2786134682"/>
                    </a:ext>
                  </a:extLst>
                </a:gridCol>
                <a:gridCol w="1618488">
                  <a:extLst>
                    <a:ext uri="{9D8B030D-6E8A-4147-A177-3AD203B41FA5}">
                      <a16:colId xmlns:a16="http://schemas.microsoft.com/office/drawing/2014/main" val="1562503418"/>
                    </a:ext>
                  </a:extLst>
                </a:gridCol>
                <a:gridCol w="1770654">
                  <a:extLst>
                    <a:ext uri="{9D8B030D-6E8A-4147-A177-3AD203B41FA5}">
                      <a16:colId xmlns:a16="http://schemas.microsoft.com/office/drawing/2014/main" val="3439188707"/>
                    </a:ext>
                  </a:extLst>
                </a:gridCol>
                <a:gridCol w="2586814">
                  <a:extLst>
                    <a:ext uri="{9D8B030D-6E8A-4147-A177-3AD203B41FA5}">
                      <a16:colId xmlns:a16="http://schemas.microsoft.com/office/drawing/2014/main" val="685873680"/>
                    </a:ext>
                  </a:extLst>
                </a:gridCol>
              </a:tblGrid>
              <a:tr h="1320800">
                <a:tc>
                  <a:txBody>
                    <a:bodyPr/>
                    <a:lstStyle/>
                    <a:p>
                      <a:r>
                        <a:rPr lang="pl-PL" sz="3600" b="0" i="0" dirty="0">
                          <a:solidFill>
                            <a:srgbClr val="040C28"/>
                          </a:solidFill>
                          <a:effectLst/>
                          <a:latin typeface="Google Sans"/>
                        </a:rPr>
                        <a:t>BAKTERIE</a:t>
                      </a:r>
                      <a:endParaRPr lang="pl-PL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3600" b="0" i="0" dirty="0">
                          <a:solidFill>
                            <a:srgbClr val="040C28"/>
                          </a:solidFill>
                          <a:effectLst/>
                          <a:latin typeface="Google Sans"/>
                        </a:rPr>
                        <a:t>PROTISTY</a:t>
                      </a:r>
                      <a:endParaRPr lang="pl-PL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3600" b="0" i="0" dirty="0">
                          <a:solidFill>
                            <a:srgbClr val="040C28"/>
                          </a:solidFill>
                          <a:effectLst/>
                          <a:latin typeface="Google Sans"/>
                        </a:rPr>
                        <a:t>GRZYBY</a:t>
                      </a:r>
                      <a:endParaRPr lang="pl-PL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3600" b="0" i="0" dirty="0">
                          <a:solidFill>
                            <a:srgbClr val="040C28"/>
                          </a:solidFill>
                          <a:effectLst/>
                          <a:latin typeface="Google Sans"/>
                        </a:rPr>
                        <a:t>ROŚLINY</a:t>
                      </a:r>
                      <a:endParaRPr lang="pl-PL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3600" b="0" i="0" dirty="0">
                          <a:solidFill>
                            <a:srgbClr val="040C28"/>
                          </a:solidFill>
                          <a:effectLst/>
                          <a:latin typeface="Google Sans"/>
                        </a:rPr>
                        <a:t>ZWIERZĘTA</a:t>
                      </a:r>
                    </a:p>
                    <a:p>
                      <a:endParaRPr lang="pl-PL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3948931"/>
                  </a:ext>
                </a:extLst>
              </a:tr>
            </a:tbl>
          </a:graphicData>
        </a:graphic>
      </p:graphicFrame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40696CCC-FB47-F863-7374-A99B3F8D902B}"/>
              </a:ext>
            </a:extLst>
          </p:cNvPr>
          <p:cNvCxnSpPr/>
          <p:nvPr/>
        </p:nvCxnSpPr>
        <p:spPr>
          <a:xfrm flipH="1">
            <a:off x="1320017" y="3085098"/>
            <a:ext cx="1716259" cy="56270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FBB3EB1B-CD85-1FB8-9B79-3FF021302B4B}"/>
              </a:ext>
            </a:extLst>
          </p:cNvPr>
          <p:cNvCxnSpPr>
            <a:cxnSpLocks/>
          </p:cNvCxnSpPr>
          <p:nvPr/>
        </p:nvCxnSpPr>
        <p:spPr>
          <a:xfrm flipH="1">
            <a:off x="3036276" y="3034298"/>
            <a:ext cx="1085558" cy="66430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9780F847-2F06-DD05-59C9-8DAE21922DD5}"/>
              </a:ext>
            </a:extLst>
          </p:cNvPr>
          <p:cNvCxnSpPr>
            <a:cxnSpLocks/>
          </p:cNvCxnSpPr>
          <p:nvPr/>
        </p:nvCxnSpPr>
        <p:spPr>
          <a:xfrm>
            <a:off x="5186553" y="3034298"/>
            <a:ext cx="0" cy="66430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id="{92E6C32E-BDD3-48CB-0536-BC31DF7ED13C}"/>
              </a:ext>
            </a:extLst>
          </p:cNvPr>
          <p:cNvCxnSpPr>
            <a:cxnSpLocks/>
          </p:cNvCxnSpPr>
          <p:nvPr/>
        </p:nvCxnSpPr>
        <p:spPr>
          <a:xfrm>
            <a:off x="6114757" y="3016730"/>
            <a:ext cx="820098" cy="67115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id="{46395971-6104-8952-6853-AA52E759FBE4}"/>
              </a:ext>
            </a:extLst>
          </p:cNvPr>
          <p:cNvCxnSpPr>
            <a:cxnSpLocks/>
          </p:cNvCxnSpPr>
          <p:nvPr/>
        </p:nvCxnSpPr>
        <p:spPr>
          <a:xfrm>
            <a:off x="6917525" y="3004932"/>
            <a:ext cx="2238199" cy="64287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a 11" descr="Mężczyzna i kobieta">
            <a:extLst>
              <a:ext uri="{FF2B5EF4-FFF2-40B4-BE49-F238E27FC236}">
                <a16:creationId xmlns:a16="http://schemas.microsoft.com/office/drawing/2014/main" id="{179B43C2-F6D0-8EF7-E5DA-4136679BA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72476" y="4629788"/>
            <a:ext cx="1769013" cy="176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06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4AF15-20D4-99AC-9BAC-D53091A50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2D4469-8CE2-40E6-100C-1EC9D9EA9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1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ANTROPOGENEZA</a:t>
            </a:r>
            <a:endParaRPr lang="pl-PL" sz="60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29BFC1-A22A-469F-A2B6-7BED15447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Etapy ewolucji człowieka obejmują szereg kluczowych momentów w rozwoju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hominidów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, które prowadziły do pojawienia się współczesnego człowieka. </a:t>
            </a:r>
          </a:p>
          <a:p>
            <a:endParaRPr lang="pl-PL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2BCD6F22-83FB-05DF-1199-64321D64B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844" y="0"/>
            <a:ext cx="10837332" cy="6858000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A418C74A-2641-FECC-976F-441347D49492}"/>
              </a:ext>
            </a:extLst>
          </p:cNvPr>
          <p:cNvSpPr txBox="1"/>
          <p:nvPr/>
        </p:nvSpPr>
        <p:spPr>
          <a:xfrm>
            <a:off x="3687697" y="5986411"/>
            <a:ext cx="32336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(ok. 2,5 – 1,8 mln lat temu)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91867EC2-12AE-0310-3C0D-14FBAFEF7A19}"/>
              </a:ext>
            </a:extLst>
          </p:cNvPr>
          <p:cNvSpPr/>
          <p:nvPr/>
        </p:nvSpPr>
        <p:spPr>
          <a:xfrm>
            <a:off x="4102814" y="5233589"/>
            <a:ext cx="1545361" cy="39879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276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128481-80CB-442B-0E2E-192D2CE8D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AFD1CB-D771-F9BA-CB14-7CB6391F1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1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ANTROPOGENEZA</a:t>
            </a:r>
            <a:endParaRPr lang="pl-PL" sz="60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D3E59C6-63AA-C172-57EC-8885A1BEC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Etapy ewolucji człowieka obejmują szereg kluczowych momentów w rozwoju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hominidów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, które prowadziły do pojawienia się współczesnego człowieka. </a:t>
            </a:r>
          </a:p>
          <a:p>
            <a:endParaRPr lang="pl-PL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B376110A-072F-24E9-F917-057B1C694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844" y="0"/>
            <a:ext cx="10837332" cy="6858000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7FC057D-5AD0-981B-1D0F-0E9394F69423}"/>
              </a:ext>
            </a:extLst>
          </p:cNvPr>
          <p:cNvSpPr txBox="1"/>
          <p:nvPr/>
        </p:nvSpPr>
        <p:spPr>
          <a:xfrm>
            <a:off x="3687697" y="5986411"/>
            <a:ext cx="32336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(ok. 2,5 – 1,8 mln lat temu)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ABF98CD3-68E0-87A8-1A01-EB49D6DA2310}"/>
              </a:ext>
            </a:extLst>
          </p:cNvPr>
          <p:cNvSpPr/>
          <p:nvPr/>
        </p:nvSpPr>
        <p:spPr>
          <a:xfrm>
            <a:off x="4102814" y="5233589"/>
            <a:ext cx="1545361" cy="39879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CCF1D61-ED16-DD06-2022-DAE561F757B2}"/>
              </a:ext>
            </a:extLst>
          </p:cNvPr>
          <p:cNvSpPr txBox="1"/>
          <p:nvPr/>
        </p:nvSpPr>
        <p:spPr>
          <a:xfrm>
            <a:off x="3151163" y="907087"/>
            <a:ext cx="5561428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16000" lvl="1" indent="-216000" algn="just">
              <a:buFontTx/>
              <a:buChar char="-"/>
            </a:pPr>
            <a:r>
              <a:rPr lang="pl-PL" dirty="0"/>
              <a:t>pierwszy z rodzaju </a:t>
            </a:r>
            <a:r>
              <a:rPr lang="pl-PL" i="1" dirty="0"/>
              <a:t>Homo</a:t>
            </a:r>
            <a:r>
              <a:rPr lang="pl-PL" dirty="0"/>
              <a:t>, który wytwarzał prymitywne narzędzia kamienne </a:t>
            </a:r>
          </a:p>
          <a:p>
            <a:pPr marL="216000" lvl="1" indent="-216000">
              <a:buFontTx/>
              <a:buChar char="-"/>
            </a:pPr>
            <a:r>
              <a:rPr lang="pl-PL" dirty="0"/>
              <a:t>miał większy mózg niż </a:t>
            </a:r>
            <a:r>
              <a:rPr lang="pl-PL" i="1" dirty="0" err="1"/>
              <a:t>Australopithecus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3499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4658AB-2AA7-4D8D-6956-70BDB7102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C20945-8794-C074-6A15-007958846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1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ANTROPOGENEZA</a:t>
            </a:r>
            <a:endParaRPr lang="pl-PL" sz="60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88E3D92-CC4C-973D-15EA-6100CC7376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Etapy ewolucji człowieka obejmują szereg kluczowych momentów w rozwoju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hominidów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, które prowadziły do pojawienia się współczesnego człowieka. </a:t>
            </a:r>
          </a:p>
          <a:p>
            <a:endParaRPr lang="pl-PL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E44F6507-8FD9-1853-734E-39DC46C09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844" y="0"/>
            <a:ext cx="10837332" cy="6858000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56F0C1BF-13DB-1B60-A9BD-2BF39F018FC6}"/>
              </a:ext>
            </a:extLst>
          </p:cNvPr>
          <p:cNvSpPr txBox="1"/>
          <p:nvPr/>
        </p:nvSpPr>
        <p:spPr>
          <a:xfrm>
            <a:off x="4811152" y="5978879"/>
            <a:ext cx="44628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(ok. 1,8 mln lat temu - 300 000 lat temu)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F31F459C-2698-EA09-22BB-28BBC34A7758}"/>
              </a:ext>
            </a:extLst>
          </p:cNvPr>
          <p:cNvSpPr/>
          <p:nvPr/>
        </p:nvSpPr>
        <p:spPr>
          <a:xfrm>
            <a:off x="5833141" y="5247654"/>
            <a:ext cx="1545361" cy="39879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860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0601A1-5ECD-D6B2-C9C0-09B3F20F4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C14B2F-7E5F-A4A7-C149-7A0315AD7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1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ANTROPOGENEZA</a:t>
            </a:r>
            <a:endParaRPr lang="pl-PL" sz="60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170B42E-7B4D-64CA-D816-8CF30FD51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Etapy ewolucji człowieka obejmują szereg kluczowych momentów w rozwoju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hominidów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, które prowadziły do pojawienia się współczesnego człowieka. </a:t>
            </a:r>
          </a:p>
          <a:p>
            <a:endParaRPr lang="pl-PL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3D3C26F7-0464-A087-704A-3B77E95A3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844" y="0"/>
            <a:ext cx="10837332" cy="6858000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B3623E2-D357-2175-1304-5E44091799BC}"/>
              </a:ext>
            </a:extLst>
          </p:cNvPr>
          <p:cNvSpPr txBox="1"/>
          <p:nvPr/>
        </p:nvSpPr>
        <p:spPr>
          <a:xfrm>
            <a:off x="4811152" y="5978879"/>
            <a:ext cx="44628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(ok. 1,8 mln lat temu - 300 000 lat temu)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9374C346-13EA-EA37-D852-E576C3483B74}"/>
              </a:ext>
            </a:extLst>
          </p:cNvPr>
          <p:cNvSpPr/>
          <p:nvPr/>
        </p:nvSpPr>
        <p:spPr>
          <a:xfrm>
            <a:off x="5833141" y="5247654"/>
            <a:ext cx="1545361" cy="39879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86E3091-54A7-3F9D-59DF-0B6EFCC6C80B}"/>
              </a:ext>
            </a:extLst>
          </p:cNvPr>
          <p:cNvSpPr txBox="1"/>
          <p:nvPr/>
        </p:nvSpPr>
        <p:spPr>
          <a:xfrm>
            <a:off x="2715069" y="903595"/>
            <a:ext cx="5345721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16000" lvl="1" indent="-216000" algn="just">
              <a:buFontTx/>
              <a:buChar char="-"/>
            </a:pPr>
            <a:r>
              <a:rPr lang="pl-PL" dirty="0"/>
              <a:t>opuścił Afrykę by zasiedlić inne kontynenty</a:t>
            </a:r>
          </a:p>
          <a:p>
            <a:pPr marL="216000" lvl="1" indent="-216000" algn="just">
              <a:buFontTx/>
              <a:buChar char="-"/>
            </a:pPr>
            <a:r>
              <a:rPr lang="pl-PL" dirty="0"/>
              <a:t>wykorzystywał ogień</a:t>
            </a:r>
          </a:p>
          <a:p>
            <a:pPr marL="216000" lvl="1" indent="-216000" algn="just">
              <a:buFontTx/>
              <a:buChar char="-"/>
            </a:pPr>
            <a:r>
              <a:rPr lang="pl-PL" dirty="0"/>
              <a:t>tworzył zaawansowane narzędzia kamienne</a:t>
            </a:r>
          </a:p>
          <a:p>
            <a:pPr marL="216000" lvl="1" indent="-216000" algn="just">
              <a:buFontTx/>
              <a:buChar char="-"/>
            </a:pPr>
            <a:r>
              <a:rPr lang="pl-PL" dirty="0"/>
              <a:t>wykazywał zorganizowaną strukturę społeczną</a:t>
            </a:r>
          </a:p>
        </p:txBody>
      </p:sp>
    </p:spTree>
    <p:extLst>
      <p:ext uri="{BB962C8B-B14F-4D97-AF65-F5344CB8AC3E}">
        <p14:creationId xmlns:p14="http://schemas.microsoft.com/office/powerpoint/2010/main" val="337388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4914ED-7016-D545-2D13-453AD0E122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EA0155-F013-4C10-6932-601D4AC5D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1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ANTROPOGENEZA</a:t>
            </a:r>
            <a:endParaRPr lang="pl-PL" sz="60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0258C55-B92D-2671-1200-C78F6D246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Etapy ewolucji człowieka obejmują szereg kluczowych momentów w rozwoju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hominidów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, które prowadziły do pojawienia się współczesnego człowieka. </a:t>
            </a:r>
          </a:p>
          <a:p>
            <a:endParaRPr lang="pl-PL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A9F0F4D6-022A-E016-18FD-3EF0D31A5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844" y="0"/>
            <a:ext cx="10837332" cy="6858000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3AE4AB2D-2A73-9246-CF36-25856E7D0F56}"/>
              </a:ext>
            </a:extLst>
          </p:cNvPr>
          <p:cNvSpPr txBox="1"/>
          <p:nvPr/>
        </p:nvSpPr>
        <p:spPr>
          <a:xfrm>
            <a:off x="6742326" y="6041362"/>
            <a:ext cx="44628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(ok. 400 000 – 40 000 lat temu)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7D20A64C-36B9-C916-5846-7BB312521137}"/>
              </a:ext>
            </a:extLst>
          </p:cNvPr>
          <p:cNvSpPr/>
          <p:nvPr/>
        </p:nvSpPr>
        <p:spPr>
          <a:xfrm>
            <a:off x="7507193" y="5121045"/>
            <a:ext cx="1545361" cy="39879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674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CBFE72-7C2D-421D-B3FC-C417D5F0E8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184F4A-A250-CBFB-9C84-4BF5F0CDD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1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ANTROPOGENEZA</a:t>
            </a:r>
            <a:endParaRPr lang="pl-PL" sz="60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F9DC814-DF96-AD10-5D54-C8CE50578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Etapy ewolucji człowieka obejmują szereg kluczowych momentów w rozwoju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hominidów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, które prowadziły do pojawienia się współczesnego człowieka. </a:t>
            </a:r>
          </a:p>
          <a:p>
            <a:endParaRPr lang="pl-PL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ADFB91BF-AECA-485F-5C31-490D4C1F9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844" y="0"/>
            <a:ext cx="10837332" cy="6858000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10D079B5-4657-0287-3548-8663C76C3C4A}"/>
              </a:ext>
            </a:extLst>
          </p:cNvPr>
          <p:cNvSpPr txBox="1"/>
          <p:nvPr/>
        </p:nvSpPr>
        <p:spPr>
          <a:xfrm>
            <a:off x="6742326" y="6041362"/>
            <a:ext cx="44628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(ok. 400 000 – 40 000 lat temu)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59092D6A-8884-8F51-9561-1FFE559C3709}"/>
              </a:ext>
            </a:extLst>
          </p:cNvPr>
          <p:cNvSpPr/>
          <p:nvPr/>
        </p:nvSpPr>
        <p:spPr>
          <a:xfrm>
            <a:off x="7507193" y="5121045"/>
            <a:ext cx="1545361" cy="39879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D8B87B5-1BA0-A7FB-0B15-A441A0990BCD}"/>
              </a:ext>
            </a:extLst>
          </p:cNvPr>
          <p:cNvSpPr txBox="1"/>
          <p:nvPr/>
        </p:nvSpPr>
        <p:spPr>
          <a:xfrm>
            <a:off x="2166427" y="903595"/>
            <a:ext cx="7455876" cy="147732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16000" lvl="1" indent="-216000">
              <a:buFontTx/>
              <a:buChar char="-"/>
            </a:pPr>
            <a:r>
              <a:rPr lang="pl-PL" dirty="0"/>
              <a:t>żył w Europie i Azji Zachodniej </a:t>
            </a:r>
          </a:p>
          <a:p>
            <a:pPr marL="216000" lvl="1" indent="-216000">
              <a:buFontTx/>
              <a:buChar char="-"/>
            </a:pPr>
            <a:r>
              <a:rPr lang="pl-PL" dirty="0"/>
              <a:t>miał duży mózg, ale wykazywał mniej zaawansowane umiejętności technologiczne i kulturowe niż </a:t>
            </a:r>
            <a:r>
              <a:rPr lang="pl-PL" i="1" dirty="0"/>
              <a:t>Homo sapiens</a:t>
            </a:r>
            <a:r>
              <a:rPr lang="pl-PL" dirty="0"/>
              <a:t>. </a:t>
            </a:r>
          </a:p>
          <a:p>
            <a:pPr marL="216000" lvl="1" indent="-216000">
              <a:buFontTx/>
              <a:buChar char="-"/>
            </a:pPr>
            <a:r>
              <a:rPr lang="pl-PL" dirty="0"/>
              <a:t>jego wymarcie częściowo związane jest </a:t>
            </a:r>
          </a:p>
          <a:p>
            <a:pPr marL="0" lvl="1"/>
            <a:r>
              <a:rPr lang="pl-PL" dirty="0"/>
              <a:t>   z rywalizacją z </a:t>
            </a:r>
            <a:r>
              <a:rPr lang="pl-PL" i="1" dirty="0"/>
              <a:t>Homo sapiens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8991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DCB9D-E29C-2C6D-4E5C-739BE5DAED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34F056-D19A-7D3E-AE7D-88A05D28A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1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ANTROPOGENEZA</a:t>
            </a:r>
            <a:endParaRPr lang="pl-PL" sz="60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3EC93D8-CE46-5660-E53E-D9DEC5B6F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Etapy ewolucji człowieka obejmują szereg kluczowych momentów w rozwoju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hominidów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, które prowadziły do pojawienia się współczesnego człowieka. </a:t>
            </a:r>
          </a:p>
          <a:p>
            <a:endParaRPr lang="pl-PL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155775EC-6973-4A3C-5EF4-7A4A37469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844" y="0"/>
            <a:ext cx="10837332" cy="6858000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A5D9286C-5EA4-EF6E-7E50-6E9C2F1223ED}"/>
              </a:ext>
            </a:extLst>
          </p:cNvPr>
          <p:cNvSpPr txBox="1"/>
          <p:nvPr/>
        </p:nvSpPr>
        <p:spPr>
          <a:xfrm>
            <a:off x="8402312" y="6041362"/>
            <a:ext cx="44628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(ok. 300 000 lat temu </a:t>
            </a:r>
          </a:p>
          <a:p>
            <a:r>
              <a:rPr lang="pl-PL" dirty="0"/>
              <a:t>      – współczesność)</a:t>
            </a:r>
          </a:p>
          <a:p>
            <a:endParaRPr lang="pl-PL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921731A3-BD1A-6B87-C667-BBA25941EFEB}"/>
              </a:ext>
            </a:extLst>
          </p:cNvPr>
          <p:cNvSpPr/>
          <p:nvPr/>
        </p:nvSpPr>
        <p:spPr>
          <a:xfrm>
            <a:off x="9139050" y="5233589"/>
            <a:ext cx="1545361" cy="39879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76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8ACCDA-694A-E0DE-BC0C-6EFB5AD0AC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87239C-469C-55A8-CCC5-347D2D448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1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ANTROPOGENEZA</a:t>
            </a:r>
            <a:endParaRPr lang="pl-PL" sz="60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2B960AB-D6F5-CD75-B2EF-2C125031E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Etapy ewolucji człowieka obejmują szereg kluczowych momentów w rozwoju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hominidów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, które prowadziły do pojawienia się współczesnego człowieka. </a:t>
            </a:r>
          </a:p>
          <a:p>
            <a:endParaRPr lang="pl-PL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77A1E493-F2DD-6D02-047D-7CD115F16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844" y="0"/>
            <a:ext cx="10837332" cy="6858000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2E259E22-9FB9-61EF-E615-339406D8A20B}"/>
              </a:ext>
            </a:extLst>
          </p:cNvPr>
          <p:cNvSpPr txBox="1"/>
          <p:nvPr/>
        </p:nvSpPr>
        <p:spPr>
          <a:xfrm>
            <a:off x="8402312" y="6041362"/>
            <a:ext cx="44628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(ok. 300 000 lat temu </a:t>
            </a:r>
          </a:p>
          <a:p>
            <a:r>
              <a:rPr lang="pl-PL" dirty="0"/>
              <a:t>      – współczesność)</a:t>
            </a:r>
          </a:p>
          <a:p>
            <a:endParaRPr lang="pl-PL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1C2DF594-66ED-F585-8F22-EB8F02B1364C}"/>
              </a:ext>
            </a:extLst>
          </p:cNvPr>
          <p:cNvSpPr/>
          <p:nvPr/>
        </p:nvSpPr>
        <p:spPr>
          <a:xfrm>
            <a:off x="9139050" y="5233589"/>
            <a:ext cx="1545361" cy="39879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0ECA70C-3692-6040-7271-19C5078CFC69}"/>
              </a:ext>
            </a:extLst>
          </p:cNvPr>
          <p:cNvSpPr txBox="1"/>
          <p:nvPr/>
        </p:nvSpPr>
        <p:spPr>
          <a:xfrm>
            <a:off x="3066758" y="903595"/>
            <a:ext cx="4754879" cy="230832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16000" lvl="1" indent="-216000">
              <a:buFontTx/>
              <a:buChar char="-"/>
            </a:pPr>
            <a:r>
              <a:rPr lang="pl-PL" dirty="0"/>
              <a:t>wykształcił zaawansowaną zdolność do:</a:t>
            </a:r>
          </a:p>
          <a:p>
            <a:pPr marL="720000" lvl="1" indent="-285750" algn="just">
              <a:buFont typeface="Arial" panose="020B0604020202020204" pitchFamily="34" charset="0"/>
              <a:buChar char="•"/>
            </a:pPr>
            <a:r>
              <a:rPr lang="pl-PL" dirty="0"/>
              <a:t>mowy, </a:t>
            </a:r>
          </a:p>
          <a:p>
            <a:pPr marL="720000" lvl="1" indent="-285750">
              <a:buFont typeface="Arial" panose="020B0604020202020204" pitchFamily="34" charset="0"/>
              <a:buChar char="•"/>
            </a:pPr>
            <a:r>
              <a:rPr lang="pl-PL" dirty="0"/>
              <a:t>myślenia abstrakcyjnego, </a:t>
            </a:r>
          </a:p>
          <a:p>
            <a:pPr marL="720000" lvl="1" indent="-285750">
              <a:buFont typeface="Arial" panose="020B0604020202020204" pitchFamily="34" charset="0"/>
              <a:buChar char="•"/>
            </a:pPr>
            <a:r>
              <a:rPr lang="pl-PL" dirty="0"/>
              <a:t>tworzenia skomplikowanych narzędzi </a:t>
            </a:r>
          </a:p>
          <a:p>
            <a:pPr marL="720000" lvl="1" indent="-285750">
              <a:buFont typeface="Arial" panose="020B0604020202020204" pitchFamily="34" charset="0"/>
              <a:buChar char="•"/>
            </a:pPr>
            <a:r>
              <a:rPr lang="pl-PL" dirty="0"/>
              <a:t>tworzenia rozwiniętej kultury</a:t>
            </a:r>
          </a:p>
          <a:p>
            <a:pPr marL="216000" lvl="1" indent="-216000">
              <a:buFontTx/>
              <a:buChar char="-"/>
            </a:pPr>
            <a:r>
              <a:rPr lang="pl-PL" dirty="0"/>
              <a:t>zdominował Ziemię, </a:t>
            </a:r>
          </a:p>
          <a:p>
            <a:pPr marL="0" lvl="1"/>
            <a:r>
              <a:rPr lang="pl-PL" dirty="0"/>
              <a:t>  opanowując praktycznie </a:t>
            </a:r>
          </a:p>
          <a:p>
            <a:pPr marL="0" lvl="1"/>
            <a:r>
              <a:rPr lang="pl-PL" dirty="0"/>
              <a:t>  wszystkie jej środowiska</a:t>
            </a:r>
          </a:p>
        </p:txBody>
      </p:sp>
    </p:spTree>
    <p:extLst>
      <p:ext uri="{BB962C8B-B14F-4D97-AF65-F5344CB8AC3E}">
        <p14:creationId xmlns:p14="http://schemas.microsoft.com/office/powerpoint/2010/main" val="357010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E5CF06-B67E-0262-CDE0-E1636B368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D2E0587-0210-A6D5-2EB6-49CED1361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526EFEB-FE01-6318-265C-4A854F149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68812"/>
            <a:ext cx="8699472" cy="668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540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916811-CE8E-D470-3DA9-49321A6F5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7B229F-5AFE-E7EE-E197-F062EFF02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81" y="970669"/>
            <a:ext cx="10084451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6000" i="1" dirty="0"/>
              <a:t>Homo sapiens </a:t>
            </a:r>
            <a:br>
              <a:rPr lang="pl-PL" sz="6000" dirty="0"/>
            </a:br>
            <a:r>
              <a:rPr lang="pl-PL" sz="6000" dirty="0"/>
              <a:t>vs </a:t>
            </a:r>
            <a:br>
              <a:rPr lang="pl-PL" sz="6000" dirty="0"/>
            </a:br>
            <a:r>
              <a:rPr lang="pl-PL" sz="6000" dirty="0"/>
              <a:t>Neandertalczyk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1EEBC6F-708D-DB70-5048-40F91F86E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731" y="4037426"/>
            <a:ext cx="9425353" cy="48034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Ok. 40 000 lat temu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pl-PL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Homo sapiens </a:t>
            </a:r>
          </a:p>
          <a:p>
            <a:pPr marL="0" indent="0" algn="ctr">
              <a:buNone/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wchodzi w kontakt </a:t>
            </a:r>
          </a:p>
          <a:p>
            <a:pPr marL="0" indent="0" algn="ctr">
              <a:buNone/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z Neandertalczykami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FF4217E-6ADA-AD49-F65A-A5891BF410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1804"/>
          <a:stretch/>
        </p:blipFill>
        <p:spPr>
          <a:xfrm>
            <a:off x="1277163" y="3715701"/>
            <a:ext cx="2152357" cy="2204982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22A19FD6-ADBF-8FE9-AE34-B274E3FB31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154"/>
          <a:stretch/>
        </p:blipFill>
        <p:spPr>
          <a:xfrm>
            <a:off x="8117057" y="3715701"/>
            <a:ext cx="2266561" cy="207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03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96DD9E-4A85-0A1D-96C6-47DDC1F45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C88925-4553-AFB6-F203-08C6411D2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08" y="203150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pl-PL" sz="5400" b="1" dirty="0">
                <a:solidFill>
                  <a:srgbClr val="1F1F1F"/>
                </a:solidFill>
                <a:latin typeface="Google Sans"/>
              </a:rPr>
              <a:t>KRÓLESTWA</a:t>
            </a:r>
            <a:endParaRPr lang="pl-PL" sz="5400" b="1" dirty="0"/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809C0A88-2840-F1E2-6C4F-6BD5BE8CEF0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3896" y="3772902"/>
          <a:ext cx="9959926" cy="132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1985">
                  <a:extLst>
                    <a:ext uri="{9D8B030D-6E8A-4147-A177-3AD203B41FA5}">
                      <a16:colId xmlns:a16="http://schemas.microsoft.com/office/drawing/2014/main" val="3696064928"/>
                    </a:ext>
                  </a:extLst>
                </a:gridCol>
                <a:gridCol w="1991985">
                  <a:extLst>
                    <a:ext uri="{9D8B030D-6E8A-4147-A177-3AD203B41FA5}">
                      <a16:colId xmlns:a16="http://schemas.microsoft.com/office/drawing/2014/main" val="2786134682"/>
                    </a:ext>
                  </a:extLst>
                </a:gridCol>
                <a:gridCol w="1618488">
                  <a:extLst>
                    <a:ext uri="{9D8B030D-6E8A-4147-A177-3AD203B41FA5}">
                      <a16:colId xmlns:a16="http://schemas.microsoft.com/office/drawing/2014/main" val="1562503418"/>
                    </a:ext>
                  </a:extLst>
                </a:gridCol>
                <a:gridCol w="1770654">
                  <a:extLst>
                    <a:ext uri="{9D8B030D-6E8A-4147-A177-3AD203B41FA5}">
                      <a16:colId xmlns:a16="http://schemas.microsoft.com/office/drawing/2014/main" val="3439188707"/>
                    </a:ext>
                  </a:extLst>
                </a:gridCol>
                <a:gridCol w="2586814">
                  <a:extLst>
                    <a:ext uri="{9D8B030D-6E8A-4147-A177-3AD203B41FA5}">
                      <a16:colId xmlns:a16="http://schemas.microsoft.com/office/drawing/2014/main" val="685873680"/>
                    </a:ext>
                  </a:extLst>
                </a:gridCol>
              </a:tblGrid>
              <a:tr h="1320800">
                <a:tc>
                  <a:txBody>
                    <a:bodyPr/>
                    <a:lstStyle/>
                    <a:p>
                      <a:r>
                        <a:rPr lang="pl-PL" sz="3600" b="0" i="0" dirty="0">
                          <a:solidFill>
                            <a:srgbClr val="040C28"/>
                          </a:solidFill>
                          <a:effectLst/>
                          <a:latin typeface="Google Sans"/>
                        </a:rPr>
                        <a:t>BAKTERIE</a:t>
                      </a:r>
                      <a:endParaRPr lang="pl-PL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3600" b="0" i="0" dirty="0">
                          <a:solidFill>
                            <a:srgbClr val="040C28"/>
                          </a:solidFill>
                          <a:effectLst/>
                          <a:latin typeface="Google Sans"/>
                        </a:rPr>
                        <a:t>PROTISTY</a:t>
                      </a:r>
                      <a:endParaRPr lang="pl-PL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3600" b="0" i="0" dirty="0">
                          <a:solidFill>
                            <a:srgbClr val="040C28"/>
                          </a:solidFill>
                          <a:effectLst/>
                          <a:latin typeface="Google Sans"/>
                        </a:rPr>
                        <a:t>GRZYBY</a:t>
                      </a:r>
                      <a:endParaRPr lang="pl-PL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3600" b="0" i="0" dirty="0">
                          <a:solidFill>
                            <a:srgbClr val="040C28"/>
                          </a:solidFill>
                          <a:effectLst/>
                          <a:latin typeface="Google Sans"/>
                        </a:rPr>
                        <a:t>ROŚLINY</a:t>
                      </a:r>
                      <a:endParaRPr lang="pl-PL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3600" b="0" i="0" dirty="0">
                          <a:solidFill>
                            <a:srgbClr val="040C28"/>
                          </a:solidFill>
                          <a:effectLst/>
                          <a:latin typeface="Google Sans"/>
                        </a:rPr>
                        <a:t>ZWIERZĘTA</a:t>
                      </a:r>
                    </a:p>
                    <a:p>
                      <a:endParaRPr lang="pl-PL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3948931"/>
                  </a:ext>
                </a:extLst>
              </a:tr>
            </a:tbl>
          </a:graphicData>
        </a:graphic>
      </p:graphicFrame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8B0183E3-DEB2-C179-A01A-923751A28EE9}"/>
              </a:ext>
            </a:extLst>
          </p:cNvPr>
          <p:cNvCxnSpPr/>
          <p:nvPr/>
        </p:nvCxnSpPr>
        <p:spPr>
          <a:xfrm flipH="1">
            <a:off x="1320017" y="3085098"/>
            <a:ext cx="1716259" cy="56270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7C8703FF-0C91-7FD0-17EF-74D978ABFDA7}"/>
              </a:ext>
            </a:extLst>
          </p:cNvPr>
          <p:cNvCxnSpPr>
            <a:cxnSpLocks/>
          </p:cNvCxnSpPr>
          <p:nvPr/>
        </p:nvCxnSpPr>
        <p:spPr>
          <a:xfrm flipH="1">
            <a:off x="3036276" y="3034298"/>
            <a:ext cx="1085558" cy="66430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F362A011-D3EE-60E7-0166-56DCEAB2889B}"/>
              </a:ext>
            </a:extLst>
          </p:cNvPr>
          <p:cNvCxnSpPr>
            <a:cxnSpLocks/>
          </p:cNvCxnSpPr>
          <p:nvPr/>
        </p:nvCxnSpPr>
        <p:spPr>
          <a:xfrm>
            <a:off x="5186553" y="3034298"/>
            <a:ext cx="0" cy="66430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id="{3188259F-B4D9-F1E2-07C1-D734F5743356}"/>
              </a:ext>
            </a:extLst>
          </p:cNvPr>
          <p:cNvCxnSpPr>
            <a:cxnSpLocks/>
          </p:cNvCxnSpPr>
          <p:nvPr/>
        </p:nvCxnSpPr>
        <p:spPr>
          <a:xfrm>
            <a:off x="6114757" y="3016730"/>
            <a:ext cx="820098" cy="67115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id="{8D60E97F-B772-81CF-9336-B8444B18718D}"/>
              </a:ext>
            </a:extLst>
          </p:cNvPr>
          <p:cNvCxnSpPr>
            <a:cxnSpLocks/>
          </p:cNvCxnSpPr>
          <p:nvPr/>
        </p:nvCxnSpPr>
        <p:spPr>
          <a:xfrm>
            <a:off x="6917525" y="3004932"/>
            <a:ext cx="2238199" cy="64287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a 11" descr="Mężczyzna i kobieta">
            <a:extLst>
              <a:ext uri="{FF2B5EF4-FFF2-40B4-BE49-F238E27FC236}">
                <a16:creationId xmlns:a16="http://schemas.microsoft.com/office/drawing/2014/main" id="{CC08F835-9797-A3BD-2084-98371F7523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72476" y="4629788"/>
            <a:ext cx="1769013" cy="1769013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920F274B-B055-4D29-BE5E-0660691CB4CA}"/>
              </a:ext>
            </a:extLst>
          </p:cNvPr>
          <p:cNvSpPr txBox="1"/>
          <p:nvPr/>
        </p:nvSpPr>
        <p:spPr>
          <a:xfrm>
            <a:off x="7898949" y="4504692"/>
            <a:ext cx="189913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FF0000"/>
                </a:solidFill>
              </a:rPr>
              <a:t>CZŁOWIEK</a:t>
            </a:r>
          </a:p>
        </p:txBody>
      </p:sp>
    </p:spTree>
    <p:extLst>
      <p:ext uri="{BB962C8B-B14F-4D97-AF65-F5344CB8AC3E}">
        <p14:creationId xmlns:p14="http://schemas.microsoft.com/office/powerpoint/2010/main" val="338570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ytuł 25">
            <a:extLst>
              <a:ext uri="{FF2B5EF4-FFF2-40B4-BE49-F238E27FC236}">
                <a16:creationId xmlns:a16="http://schemas.microsoft.com/office/drawing/2014/main" id="{D959519C-E55D-40C9-0F8F-9A6339D6A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8" name="Obraz 27">
            <a:extLst>
              <a:ext uri="{FF2B5EF4-FFF2-40B4-BE49-F238E27FC236}">
                <a16:creationId xmlns:a16="http://schemas.microsoft.com/office/drawing/2014/main" id="{E781AC3A-D1B1-EBA0-6706-BDC4C7385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506" y="211015"/>
            <a:ext cx="10830039" cy="643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0500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249C06-B416-D459-B02F-ADEC847E0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97B560F-B897-6BA8-0880-FA3CDB3DA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885CB59-784E-8FE0-31D5-8BA059157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89" y="253219"/>
            <a:ext cx="10794290" cy="517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7275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oziomy organizacji organizmu człowieka: tkanka, narząd, układ narządów">
            <a:extLst>
              <a:ext uri="{FF2B5EF4-FFF2-40B4-BE49-F238E27FC236}">
                <a16:creationId xmlns:a16="http://schemas.microsoft.com/office/drawing/2014/main" id="{1BE3F97D-ACD7-7A6C-25F5-52F5BA8B2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57" y="1872010"/>
            <a:ext cx="5295223" cy="436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18840A7C-7E0B-ECBC-EB7E-A26D522DD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0380" y="29125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PODSUMOWANIE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36957C-1B1D-6739-9B4F-914794E84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764501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17EE96-7FC7-6AD8-BE61-38AA3FE717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8F2681E-69AD-F357-7D48-76862D077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br>
              <a:rPr lang="pl-PL" dirty="0"/>
            </a:br>
            <a:endParaRPr lang="pl-PL" dirty="0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AE1CCC00-486D-1E64-C031-7F86990E50A0}"/>
              </a:ext>
            </a:extLst>
          </p:cNvPr>
          <p:cNvSpPr txBox="1">
            <a:spLocks/>
          </p:cNvSpPr>
          <p:nvPr/>
        </p:nvSpPr>
        <p:spPr>
          <a:xfrm>
            <a:off x="1113432" y="2249755"/>
            <a:ext cx="8596668" cy="29336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3600" dirty="0"/>
              <a:t>Czas </a:t>
            </a:r>
          </a:p>
          <a:p>
            <a:pPr algn="ctr"/>
            <a:r>
              <a:rPr lang="pl-PL" sz="3600" dirty="0"/>
              <a:t>na </a:t>
            </a:r>
          </a:p>
          <a:p>
            <a:pPr algn="ctr"/>
            <a:r>
              <a:rPr lang="pl-PL" sz="3600" dirty="0"/>
              <a:t>- </a:t>
            </a:r>
            <a:r>
              <a:rPr lang="pl-PL" sz="7200" dirty="0"/>
              <a:t>QUIZ</a:t>
            </a:r>
            <a:r>
              <a:rPr lang="pl-PL" sz="3600" dirty="0"/>
              <a:t> -</a:t>
            </a:r>
            <a:endParaRPr lang="pl-PL" dirty="0"/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77460D5E-778D-2A07-B58F-B88EA0C36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267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Temat: Powtórzenie wiadomości o budowie komórki roślinnej i ...">
            <a:extLst>
              <a:ext uri="{FF2B5EF4-FFF2-40B4-BE49-F238E27FC236}">
                <a16:creationId xmlns:a16="http://schemas.microsoft.com/office/drawing/2014/main" id="{AE74F26E-2EDD-BBBE-2B43-EE0A29CF0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5" y="2848180"/>
            <a:ext cx="5975930" cy="388077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9738EE2-A6A9-5032-6B2B-1CA6DD3A8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Temat klasy I LO: </a:t>
            </a:r>
            <a:br>
              <a:rPr lang="pl-PL" alt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alt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Budowa komórki eukariotycznej - zwierzęcej</a:t>
            </a:r>
            <a:br>
              <a:rPr lang="pl-PL" altLang="pl-PL" dirty="0">
                <a:solidFill>
                  <a:schemeClr val="tx1"/>
                </a:solidFill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9180EE2-1F9F-20CF-9EE6-0AA01E449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11116876" cy="3880773"/>
          </a:xfrm>
        </p:spPr>
        <p:txBody>
          <a:bodyPr/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pl-PL" altLang="pl-PL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altLang="pl-PL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schemacie budowy komórki zwierzęcej </a:t>
            </a:r>
            <a:r>
              <a:rPr lang="pl-PL" altLang="pl-PL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jądro komórkowe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pl-PL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pl-PL" altLang="pl-PL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oznaczono numerem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endParaRPr lang="pl-PL" altLang="pl-PL" sz="2800" dirty="0">
              <a:solidFill>
                <a:schemeClr val="tx1"/>
              </a:solidFill>
            </a:endParaRP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pl-PL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1</a:t>
            </a: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pl-PL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2</a:t>
            </a: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pl-PL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3</a:t>
            </a: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l-PL" altLang="pl-PL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B405C13-5C61-D3E6-2CA2-FE44113C7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1746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85538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9B093F-EF17-3199-71AC-84F98E2A0D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Temat: Powtórzenie wiadomości o budowie komórki roślinnej i ...">
            <a:extLst>
              <a:ext uri="{FF2B5EF4-FFF2-40B4-BE49-F238E27FC236}">
                <a16:creationId xmlns:a16="http://schemas.microsoft.com/office/drawing/2014/main" id="{2A54B709-168B-351C-A07E-CB20E172D1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5" y="2848180"/>
            <a:ext cx="5975930" cy="388077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D829587-4D37-6B69-6564-24CDF85C2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Temat klasy I LO: </a:t>
            </a:r>
            <a:br>
              <a:rPr lang="pl-PL" alt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alt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Budowa komórki eukariotycznej - zwierzęcej</a:t>
            </a:r>
            <a:br>
              <a:rPr lang="pl-PL" alt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1833CC4-5434-A212-DF1F-CDD56ECEE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11116876" cy="3880773"/>
          </a:xfrm>
        </p:spPr>
        <p:txBody>
          <a:bodyPr/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pl-PL" altLang="pl-PL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altLang="pl-PL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schemacie budowy komórki zwierzęcej </a:t>
            </a:r>
            <a:r>
              <a:rPr lang="pl-PL" altLang="pl-PL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jądro komórkowe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pl-PL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pl-PL" altLang="pl-PL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oznaczono numerem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endParaRPr lang="pl-PL" altLang="pl-PL" sz="2800" dirty="0">
              <a:solidFill>
                <a:schemeClr val="tx1"/>
              </a:solidFill>
            </a:endParaRP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pl-PL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1</a:t>
            </a: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pl-PL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2</a:t>
            </a: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pl-PL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3</a:t>
            </a: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l-PL" altLang="pl-PL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381405C-258E-C6C8-9821-382514A68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1746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46894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809F8-C403-26C9-EF26-B7EADAA59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Temat: Powtórzenie wiadomości o budowie komórki roślinnej i ...">
            <a:extLst>
              <a:ext uri="{FF2B5EF4-FFF2-40B4-BE49-F238E27FC236}">
                <a16:creationId xmlns:a16="http://schemas.microsoft.com/office/drawing/2014/main" id="{96868EC9-0EA3-D12F-D5DB-F279FF93B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5" y="2848180"/>
            <a:ext cx="5975930" cy="388077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F1A5FC3B-0A02-A06A-7DEC-2C5FF9FC4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Temat klasy I LO: </a:t>
            </a:r>
            <a:br>
              <a:rPr lang="pl-PL" alt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alt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Budowa komórki eukariotycznej - zwierzęcej</a:t>
            </a:r>
            <a:br>
              <a:rPr lang="pl-PL" alt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00D765F-6122-887C-4B7F-7ADB96DA3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11116876" cy="3880773"/>
          </a:xfrm>
        </p:spPr>
        <p:txBody>
          <a:bodyPr/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pl-PL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pl-PL" altLang="pl-PL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schemacie budowy komórki zwierzęcej </a:t>
            </a:r>
            <a:r>
              <a:rPr lang="pl-PL" altLang="pl-PL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błonę komórkową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pl-PL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pl-PL" altLang="pl-PL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oznaczono numerem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endParaRPr lang="pl-PL" altLang="pl-PL" sz="2800" dirty="0">
              <a:solidFill>
                <a:schemeClr val="tx1"/>
              </a:solidFill>
            </a:endParaRP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pl-PL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1</a:t>
            </a: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pl-PL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3</a:t>
            </a: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pl-PL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4</a:t>
            </a: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l-PL" altLang="pl-PL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44678EF-1148-F26B-45F2-68AFFC9E9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1746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20893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BD52CD-0109-4744-254D-DB0888425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Temat: Powtórzenie wiadomości o budowie komórki roślinnej i ...">
            <a:extLst>
              <a:ext uri="{FF2B5EF4-FFF2-40B4-BE49-F238E27FC236}">
                <a16:creationId xmlns:a16="http://schemas.microsoft.com/office/drawing/2014/main" id="{59620E80-B190-3294-7DB0-295030DD70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5" y="2848180"/>
            <a:ext cx="5975930" cy="388077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E20ECFF9-B7B7-5D17-BDA7-4FDBA9A83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Temat klasy I LO: </a:t>
            </a:r>
            <a:br>
              <a:rPr lang="pl-PL" alt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alt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Budowa komórki eukariotycznej - zwierzęcej</a:t>
            </a:r>
            <a:br>
              <a:rPr lang="pl-PL" alt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307C07C-D9A0-E9A7-86F6-73833BA8B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11116876" cy="3880773"/>
          </a:xfrm>
        </p:spPr>
        <p:txBody>
          <a:bodyPr/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pl-PL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pl-PL" altLang="pl-PL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schemacie budowy komórki zwierzęcej </a:t>
            </a:r>
            <a:r>
              <a:rPr lang="pl-PL" altLang="pl-PL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błonę komórkową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pl-PL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pl-PL" altLang="pl-PL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oznaczono numerem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endParaRPr lang="pl-PL" altLang="pl-PL" sz="2800" dirty="0">
              <a:solidFill>
                <a:schemeClr val="tx1"/>
              </a:solidFill>
            </a:endParaRP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pl-PL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1</a:t>
            </a: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pl-PL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3</a:t>
            </a: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pl-PL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4</a:t>
            </a: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l-PL" altLang="pl-PL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E4B0D7E-33FE-E9D5-E9E8-47CD591E8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1746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16089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38A4D3-5D4D-4AED-960C-3A3E459FB2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Temat: Powtórzenie wiadomości o budowie komórki roślinnej i ...">
            <a:extLst>
              <a:ext uri="{FF2B5EF4-FFF2-40B4-BE49-F238E27FC236}">
                <a16:creationId xmlns:a16="http://schemas.microsoft.com/office/drawing/2014/main" id="{DC64C969-6A68-4F04-1D49-1E501B9E7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5" y="2848180"/>
            <a:ext cx="5975930" cy="388077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4AA1371-29D2-3577-5F12-487D3C17C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Temat klasy I LO: </a:t>
            </a:r>
            <a:br>
              <a:rPr lang="pl-PL" alt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alt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Budowa komórki eukariotycznej - zwierzęcej</a:t>
            </a:r>
            <a:br>
              <a:rPr lang="pl-PL" alt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1283100-A321-9428-9502-4A4C9BB3E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11116876" cy="3880773"/>
          </a:xfrm>
        </p:spPr>
        <p:txBody>
          <a:bodyPr/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pl-PL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pl-PL" altLang="pl-PL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schemacie budowy komórki zwierzęcej </a:t>
            </a:r>
            <a:r>
              <a:rPr lang="pl-PL" altLang="pl-PL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mitochondrium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pl-PL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pl-PL" altLang="pl-PL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oznaczono numerem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endParaRPr lang="pl-PL" altLang="pl-PL" sz="2800" dirty="0">
              <a:solidFill>
                <a:schemeClr val="tx1"/>
              </a:solidFill>
            </a:endParaRP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pl-PL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1</a:t>
            </a: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pl-PL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2</a:t>
            </a: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pl-PL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3</a:t>
            </a: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l-PL" altLang="pl-PL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62B68C5-7556-CC7D-A2FE-43F063237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1746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49010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046BC2-14C2-9735-1FF1-8D327C530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Temat: Powtórzenie wiadomości o budowie komórki roślinnej i ...">
            <a:extLst>
              <a:ext uri="{FF2B5EF4-FFF2-40B4-BE49-F238E27FC236}">
                <a16:creationId xmlns:a16="http://schemas.microsoft.com/office/drawing/2014/main" id="{E0CB9865-2C8D-97B5-4125-2A1FCC81FD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5" y="2848180"/>
            <a:ext cx="5975930" cy="388077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3240268-9514-3CF6-EE2F-FF3228C8A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Temat klasy I LO: </a:t>
            </a:r>
            <a:br>
              <a:rPr lang="pl-PL" alt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alt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Budowa komórki eukariotycznej - zwierzęcej</a:t>
            </a:r>
            <a:br>
              <a:rPr lang="pl-PL" alt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2527182-7B17-85D0-4B6F-E7FD31A3E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11116876" cy="3880773"/>
          </a:xfrm>
        </p:spPr>
        <p:txBody>
          <a:bodyPr/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pl-PL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pl-PL" altLang="pl-PL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schemacie budowy komórki zwierzęcej </a:t>
            </a:r>
            <a:r>
              <a:rPr lang="pl-PL" altLang="pl-PL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mitochondrium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pl-PL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pl-PL" altLang="pl-PL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oznaczono numerem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endParaRPr lang="pl-PL" altLang="pl-PL" sz="2800" dirty="0">
              <a:solidFill>
                <a:schemeClr val="tx1"/>
              </a:solidFill>
            </a:endParaRP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pl-PL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1</a:t>
            </a: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pl-PL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2</a:t>
            </a: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pl-PL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3</a:t>
            </a: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l-PL" altLang="pl-PL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D186FA4-0B1E-32B7-28B9-2156D3307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1746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4813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A5DFCA-0DDE-4947-C348-1057F6F551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C169BF-287A-B516-8C5C-5062EE3D7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23668"/>
            <a:ext cx="7779434" cy="1320800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BUDOWA KOMÓRKI EUKARIOTYCZNEJ </a:t>
            </a:r>
            <a:br>
              <a:rPr lang="pl-PL" b="1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</a:br>
            <a:r>
              <a:rPr lang="pl-PL" b="1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- ZWIERZĘCEJ</a:t>
            </a:r>
            <a:endParaRPr lang="pl-PL" sz="6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D6F62E2-19C1-C487-FB33-4EF9B82D78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19331"/>
          <a:stretch/>
        </p:blipFill>
        <p:spPr>
          <a:xfrm>
            <a:off x="1" y="1828800"/>
            <a:ext cx="9415862" cy="50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22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307F5B-8CAD-B8E0-70FA-38C655A00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977148-A0B5-CDB9-4D51-FF2E6B93B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Temat klasy I LO: </a:t>
            </a:r>
            <a:br>
              <a:rPr lang="pl-PL" alt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alt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Budowa komórki eukariotycznej - zwierzęcej</a:t>
            </a:r>
            <a:br>
              <a:rPr lang="pl-PL" alt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9A1E3A6-8BAA-8B8E-5721-DC7B6087C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11116876" cy="3880773"/>
          </a:xfrm>
        </p:spPr>
        <p:txBody>
          <a:bodyPr/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pl-PL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pl-PL" altLang="pl-PL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 jest główną funkcją </a:t>
            </a:r>
            <a:r>
              <a:rPr lang="pl-PL" altLang="pl-PL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jądra komórkowego </a:t>
            </a:r>
            <a:r>
              <a:rPr lang="pl-PL" altLang="pl-PL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komórce eukariotycznej?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endParaRPr lang="pl-PL" altLang="pl-PL" sz="2800" dirty="0">
              <a:solidFill>
                <a:schemeClr val="tx1"/>
              </a:solidFill>
            </a:endParaRP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pl-PL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Produkcja energii</a:t>
            </a: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pl-PL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Przechowywanie materiału genetycznego</a:t>
            </a: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pl-PL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Transport substancji</a:t>
            </a: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l-PL" altLang="pl-PL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l-PL" altLang="pl-PL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D402415-10F6-5EC0-6DD6-627B3D9E7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1746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3329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FC68FE-E456-03C7-A5A6-36AA56373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428A44-2DE5-9D69-A7D7-74E4093F7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Temat klasy I LO: </a:t>
            </a:r>
            <a:br>
              <a:rPr lang="pl-PL" alt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alt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Budowa komórki eukariotycznej - zwierzęcej</a:t>
            </a:r>
            <a:br>
              <a:rPr lang="pl-PL" alt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C5D2F0C-A762-B99E-CA36-A2BC81C9E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11116876" cy="3880773"/>
          </a:xfrm>
        </p:spPr>
        <p:txBody>
          <a:bodyPr/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pl-PL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pl-PL" altLang="pl-PL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 jest główną funkcją </a:t>
            </a:r>
            <a:r>
              <a:rPr lang="pl-PL" altLang="pl-PL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jądra komórkowego </a:t>
            </a:r>
            <a:r>
              <a:rPr lang="pl-PL" altLang="pl-PL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komórce eukariotycznej?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endParaRPr lang="pl-PL" altLang="pl-PL" sz="2800" dirty="0">
              <a:solidFill>
                <a:schemeClr val="tx1"/>
              </a:solidFill>
            </a:endParaRP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pl-PL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Produkcja energii</a:t>
            </a: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pl-PL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Przechowywanie materiału genetycznego</a:t>
            </a: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pl-PL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Transport substancji</a:t>
            </a: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l-PL" altLang="pl-PL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l-PL" altLang="pl-PL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7B1B7E5-A292-C506-9765-81B7EA115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1746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44197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646952-EC0D-7572-7D7E-BDDF35DE21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44AF47-AA77-EC40-C9C1-6EA7BA39E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Temat klasy I LO: </a:t>
            </a:r>
            <a:br>
              <a:rPr lang="pl-PL" alt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alt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Budowa komórki eukariotycznej - zwierzęcej</a:t>
            </a:r>
            <a:br>
              <a:rPr lang="pl-PL" alt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F791808-AA08-9B98-7C4F-44D0645B6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11116876" cy="3880773"/>
          </a:xfrm>
        </p:spPr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pl-PL" altLang="pl-PL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pl-PL" altLang="pl-PL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pl-PL" altLang="pl-PL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Jakie </a:t>
            </a:r>
            <a:r>
              <a:rPr kumimoji="0" lang="pl-PL" altLang="pl-PL" sz="2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organella</a:t>
            </a:r>
            <a:r>
              <a:rPr kumimoji="0" lang="pl-PL" altLang="pl-PL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odpowiadają za</a:t>
            </a:r>
            <a:r>
              <a:rPr kumimoji="0" lang="pl-PL" altLang="pl-PL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l-PL" altLang="pl-PL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wytwarzanie </a:t>
            </a:r>
            <a:r>
              <a:rPr kumimoji="0" lang="pl-PL" altLang="pl-PL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energii </a:t>
            </a:r>
            <a:r>
              <a:rPr kumimoji="0" lang="pl-PL" altLang="pl-PL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komórce zwierzęcej?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pl-PL" altLang="pl-PL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Mitochondria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Błona komórkowa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Jądro komórkowe</a:t>
            </a:r>
          </a:p>
          <a:p>
            <a:endParaRPr lang="pl-PL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84D6F41-AA93-4620-C1E0-CB661E61E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1746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8067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7F61D9-9876-0B4A-2986-F510475A29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360D26-E65E-AF3E-45B8-DBC434853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Temat klasy I LO: </a:t>
            </a:r>
            <a:br>
              <a:rPr lang="pl-PL" alt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alt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Budowa komórki eukariotycznej - zwierzęcej</a:t>
            </a:r>
            <a:br>
              <a:rPr lang="pl-PL" alt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52F1809-9656-1564-26CD-8DA601E12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11116876" cy="3880773"/>
          </a:xfrm>
        </p:spPr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pl-PL" altLang="pl-PL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pl-PL" altLang="pl-PL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pl-PL" altLang="pl-PL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Jakie </a:t>
            </a:r>
            <a:r>
              <a:rPr kumimoji="0" lang="pl-PL" altLang="pl-PL" sz="2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organella</a:t>
            </a:r>
            <a:r>
              <a:rPr kumimoji="0" lang="pl-PL" altLang="pl-PL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odpowiadają za</a:t>
            </a:r>
            <a:r>
              <a:rPr kumimoji="0" lang="pl-PL" altLang="pl-PL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l-PL" altLang="pl-PL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wytwarzanie </a:t>
            </a:r>
            <a:r>
              <a:rPr kumimoji="0" lang="pl-PL" altLang="pl-PL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energii </a:t>
            </a:r>
            <a:r>
              <a:rPr kumimoji="0" lang="pl-PL" altLang="pl-PL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komórce zwierzęcej?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pl-PL" altLang="pl-PL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Mitochondria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Błona komórkowa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Jądro komórkowe</a:t>
            </a:r>
          </a:p>
          <a:p>
            <a:endParaRPr lang="pl-PL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A997147-973A-0EA6-921E-EC2DEF87D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1746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327219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A09708-6F72-CA4A-38C3-1D6D56B8A0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DEE480-1BD3-66A1-DE23-DB0601CAC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Temat klasy I LO: </a:t>
            </a:r>
            <a:br>
              <a:rPr lang="pl-PL" alt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alt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Budowa komórki eukariotycznej - zwierzęcej</a:t>
            </a:r>
            <a:br>
              <a:rPr lang="pl-PL" alt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6CED109-31DB-AB75-B1FB-9CD42F7C0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11116876" cy="3880773"/>
          </a:xfrm>
        </p:spPr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pl-PL" altLang="pl-PL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pl-PL" altLang="pl-PL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pl-PL" altLang="pl-PL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Która z poniższych struktur </a:t>
            </a:r>
            <a:r>
              <a:rPr kumimoji="0" lang="pl-PL" altLang="pl-PL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 występuje </a:t>
            </a:r>
            <a:r>
              <a:rPr kumimoji="0" lang="pl-PL" altLang="pl-PL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komórkach zwierzęcych?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pl-PL" altLang="pl-PL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pl-PL" altLang="pl-PL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Jądro komórkowe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Błona komórkowa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Ściana komórkowa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pl-PL" sz="280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51A2D85-C9F4-BA53-D60E-EB85FB0E9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1746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58318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8DE813-3F1D-6582-3085-61DAA89FD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D9884B-6F8C-6489-88B7-D888ED52B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Temat klasy I LO: </a:t>
            </a:r>
            <a:br>
              <a:rPr lang="pl-PL" alt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alt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Budowa komórki eukariotycznej - zwierzęcej</a:t>
            </a:r>
            <a:br>
              <a:rPr lang="pl-PL" alt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4C982E6-6820-6298-8450-520391D35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11116876" cy="3880773"/>
          </a:xfrm>
        </p:spPr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pl-PL" altLang="pl-PL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pl-PL" altLang="pl-PL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pl-PL" altLang="pl-PL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Która z poniższych struktur </a:t>
            </a:r>
            <a:r>
              <a:rPr kumimoji="0" lang="pl-PL" altLang="pl-PL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 występuje </a:t>
            </a:r>
            <a:r>
              <a:rPr kumimoji="0" lang="pl-PL" altLang="pl-PL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komórkach zwierzęcych?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pl-PL" altLang="pl-PL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pl-PL" altLang="pl-PL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Jądro komórkowe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Błona komórkowa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Ściana komórkowa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pl-PL" sz="280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C741E35-E1E3-55DD-09E1-0D18C2C08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1746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80125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280753-56EA-82CB-EB19-C4FA4254D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2966D6-A19A-C665-F967-76633BAB0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Temat klasy I LO: </a:t>
            </a:r>
            <a:br>
              <a:rPr lang="pl-PL" alt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alt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Budowa komórki eukariotycznej - zwierzęcej</a:t>
            </a:r>
            <a:br>
              <a:rPr lang="pl-PL" alt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400A5CB-36B8-75C1-F5A7-255992D73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11116876" cy="3880773"/>
          </a:xfrm>
        </p:spPr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pl-PL" altLang="pl-PL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pl-PL" altLang="pl-PL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pl-PL" altLang="pl-PL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Która z poniższych struktur </a:t>
            </a:r>
            <a:r>
              <a:rPr kumimoji="0" lang="pl-PL" altLang="pl-PL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 występuje </a:t>
            </a:r>
            <a:r>
              <a:rPr kumimoji="0" lang="pl-PL" altLang="pl-PL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komórkach zwierzęcych?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pl-PL" altLang="pl-PL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pl-PL" altLang="pl-PL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Jądro komórkowe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Błona komórkowa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Ściana komórkowa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pl-PL" sz="280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A4A7785-6EAC-C999-615E-7A389C627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1746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87690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3E1F09-3746-3710-43D2-25F67DF2A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ED99F2-42C0-15AD-EE0C-096895A4F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Temat klasy I LO: </a:t>
            </a:r>
            <a:br>
              <a:rPr lang="pl-PL" alt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alt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Budowa komórki eukariotycznej - zwierzęcej</a:t>
            </a:r>
            <a:br>
              <a:rPr lang="pl-PL" alt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02BC7A7-8D8E-EB0E-AACD-4A49BA493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11116876" cy="3880773"/>
          </a:xfrm>
        </p:spPr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pl-PL" altLang="pl-PL" sz="28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7. </a:t>
            </a:r>
            <a:r>
              <a:rPr kumimoji="0" lang="pl-PL" altLang="pl-PL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Wskaż </a:t>
            </a:r>
            <a:r>
              <a:rPr kumimoji="0" lang="pl-PL" altLang="pl-PL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poprawną</a:t>
            </a:r>
            <a:r>
              <a:rPr kumimoji="0" lang="pl-PL" altLang="pl-PL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funkcję błony komórkowej w komórkach zwierzęcych: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pl-PL" altLang="pl-PL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Oddziela komórkę od otoczenia i reguluje wymianę substancji.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Jest miejscem przechowywania materiału genetycznego.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Jest miejscem produkcji energii.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pl-PL" altLang="pl-PL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63FBFE2-8E49-4A27-0EAF-1DA657E0E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1746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888470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D40D0E-7FE4-A3CD-A13E-34CFD46084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4FFA2B-CFCC-2D3E-B622-2152E1FB5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Temat klasy I LO: </a:t>
            </a:r>
            <a:br>
              <a:rPr lang="pl-PL" alt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alt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Budowa komórki eukariotycznej - zwierzęcej</a:t>
            </a:r>
            <a:br>
              <a:rPr lang="pl-PL" altLang="pl-PL" dirty="0">
                <a:solidFill>
                  <a:schemeClr val="tx1"/>
                </a:solidFill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D238C77-5694-8DD0-3072-B67CB4DD4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11116876" cy="3880773"/>
          </a:xfrm>
        </p:spPr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pl-PL" altLang="pl-PL" sz="28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7. </a:t>
            </a:r>
            <a:r>
              <a:rPr kumimoji="0" lang="pl-PL" altLang="pl-PL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Wskaż </a:t>
            </a:r>
            <a:r>
              <a:rPr kumimoji="0" lang="pl-PL" altLang="pl-PL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poprawną</a:t>
            </a:r>
            <a:r>
              <a:rPr kumimoji="0" lang="pl-PL" altLang="pl-PL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funkcję błony komórkowej w komórkach zwierzęcych: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pl-PL" altLang="pl-PL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Oddziela komórkę od otoczenia i reguluje wymianę substancji.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Jest miejscem przechowywania materiału genetycznego.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Jest miejscem produkcji energii.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pl-PL" altLang="pl-PL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0DAB028-7432-E723-4DC9-1FBB3F874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1746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007158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0997EC-9A38-9C70-6EA1-0595F4ED7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88755F-C728-BB00-9A1A-B96C3836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Temat klasy II LO: </a:t>
            </a:r>
            <a:br>
              <a:rPr lang="pl-PL" alt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Tkanki zwierzęce na przykładzie człowieka</a:t>
            </a:r>
            <a:b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altLang="pl-PL" dirty="0">
                <a:solidFill>
                  <a:schemeClr val="tx1"/>
                </a:solidFill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2D5091-D84F-B1FF-A081-731CBFD4F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11116876" cy="3880773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pl-PL" altLang="pl-PL" sz="28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pl-PL" sz="2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 ciele człowieka </a:t>
            </a:r>
            <a:r>
              <a:rPr lang="pl-PL" sz="28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 występuje </a:t>
            </a:r>
            <a:r>
              <a:rPr lang="pl-PL" sz="2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tkanka?</a:t>
            </a: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pl-PL" sz="28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Tkanka nabłonkowa </a:t>
            </a:r>
            <a:endParaRPr kumimoji="0" lang="pl-PL" altLang="pl-PL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Tkanka miękiszowa</a:t>
            </a: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pl-PL" sz="28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Tkanka mięśniowa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pl-PL" altLang="pl-PL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FE398F4-F389-F463-C1EE-7BE6CE66F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1746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5715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20C0E2-2AE5-B87D-60B1-DA101C43C6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F8F6D4-5A30-C671-118E-B34C5D50B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23668"/>
            <a:ext cx="7779434" cy="1320800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BUDOWA KOMÓRKI EUKARIOTYCZNEJ </a:t>
            </a:r>
            <a:br>
              <a:rPr lang="pl-PL" b="1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</a:br>
            <a:r>
              <a:rPr lang="pl-PL" b="1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- ZWIERZĘCEJ</a:t>
            </a:r>
            <a:endParaRPr lang="pl-PL" sz="60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7890FE2-1E35-7FF1-E94C-309A60C48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58E708A-85E0-FDE1-5AC7-EB88F37B3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351" y="1944468"/>
            <a:ext cx="7042393" cy="46095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30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5A547-F3E8-62C9-55A7-DFF0647EB8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43FE26-6131-6DD6-80F4-96D4A55FF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Temat klasy II LO: </a:t>
            </a:r>
            <a:br>
              <a:rPr lang="pl-PL" alt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Tkanki zwierzęce na przykładzie człowieka</a:t>
            </a:r>
            <a:b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altLang="pl-PL" dirty="0">
                <a:solidFill>
                  <a:schemeClr val="tx1"/>
                </a:solidFill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8C9639B-B14A-F809-0E79-8444FDCE8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11116876" cy="3880773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pl-PL" altLang="pl-PL" sz="28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pl-PL" sz="2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 ciele człowieka </a:t>
            </a:r>
            <a:r>
              <a:rPr lang="pl-PL" sz="28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 występuje </a:t>
            </a:r>
            <a:r>
              <a:rPr lang="pl-PL" sz="2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tkanka?</a:t>
            </a: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pl-PL" sz="28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Tkanka nabłonkowa </a:t>
            </a:r>
            <a:endParaRPr kumimoji="0" lang="pl-PL" altLang="pl-PL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Tkanka miękiszowa</a:t>
            </a: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pl-PL" sz="28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Tkanka mięśniowa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pl-PL" altLang="pl-PL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021312B-1AFE-CC58-35C7-D0FAF313F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1746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08179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42A390-A35D-5E98-F840-305B7BF837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AA34AD-78DA-5CFE-DF8B-4BC1D0BFA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Temat klasy II LO: </a:t>
            </a:r>
            <a:br>
              <a:rPr lang="pl-PL" alt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Tkanki zwierzęce na przykładzie człowieka</a:t>
            </a:r>
            <a:b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altLang="pl-PL" dirty="0">
                <a:solidFill>
                  <a:schemeClr val="tx1"/>
                </a:solidFill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B13B529-C9F4-6E58-6B7B-9ED6A060F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11116876" cy="3880773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pl-PL" altLang="pl-PL" sz="28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pl-PL" sz="2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Który z wymienionych typów tkanek jest odpowiedzialny za przewodzenie impulsów nerwowych?</a:t>
            </a: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pl-PL" sz="28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Tkanka nabłonkowa </a:t>
            </a:r>
            <a:endParaRPr kumimoji="0" lang="pl-PL" altLang="pl-PL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pl-PL" sz="28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Tkanka nerwowa</a:t>
            </a: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pl-PL" sz="28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Tkanka mięśniowa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pl-PL" altLang="pl-PL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09DD1F9-E581-1BCA-0C5D-A989B3F21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1746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239221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6176E4-BA00-C3F6-D1BA-ED64BBED2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8246F4-01A1-BFE7-B200-61E446748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Temat klasy II LO: </a:t>
            </a:r>
            <a:br>
              <a:rPr lang="pl-PL" alt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Tkanki zwierzęce na przykładzie człowieka</a:t>
            </a:r>
            <a:b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altLang="pl-PL" dirty="0">
                <a:solidFill>
                  <a:schemeClr val="tx1"/>
                </a:solidFill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C5B3584-252C-337C-5F45-16C32DD48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11116876" cy="3880773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pl-PL" altLang="pl-PL" sz="28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pl-PL" sz="2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Który z wymienionych typów tkanek jest odpowiedzialny za przewodzenie impulsów nerwowych?</a:t>
            </a: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pl-PL" sz="28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Tkanka nabłonkowa </a:t>
            </a:r>
            <a:endParaRPr kumimoji="0" lang="pl-PL" altLang="pl-PL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pl-PL" sz="2800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Tkanka nerwowa</a:t>
            </a: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pl-PL" sz="28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Tkanka mięśniowa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pl-PL" altLang="pl-PL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75C3C49-5601-13F2-BBA6-B651126FE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1746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693384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0AFD28-69C7-B142-829F-157048395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C589E7-E550-DD14-FEB0-5C5800491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Temat klasy II LO: </a:t>
            </a:r>
            <a:br>
              <a:rPr lang="pl-PL" alt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Tkanki zwierzęce na przykładzie człowieka</a:t>
            </a:r>
            <a:b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altLang="pl-PL" dirty="0">
                <a:solidFill>
                  <a:schemeClr val="tx1"/>
                </a:solidFill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045876F-1965-10E6-F274-D6EC00C16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11116876" cy="3880773"/>
          </a:xfrm>
        </p:spPr>
        <p:txBody>
          <a:bodyPr>
            <a:normAutofit/>
          </a:bodyPr>
          <a:lstStyle/>
          <a:p>
            <a:pPr marL="0" lvl="0" indent="0">
              <a:buNone/>
              <a:tabLst>
                <a:tab pos="457200" algn="l"/>
              </a:tabLst>
            </a:pPr>
            <a:r>
              <a:rPr lang="pl-PL" sz="2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pl-PL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Która z tkanek zwierzęcych jest odpowiedzialna za skurcze </a:t>
            </a:r>
          </a:p>
          <a:p>
            <a:pPr marL="0" lvl="0" indent="0">
              <a:buNone/>
              <a:tabLst>
                <a:tab pos="457200" algn="l"/>
              </a:tabLst>
            </a:pPr>
            <a:r>
              <a:rPr lang="pl-PL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pl-PL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ruch ludzkiego ciała?</a:t>
            </a:r>
          </a:p>
          <a:p>
            <a:pPr marL="0" lvl="0" indent="0">
              <a:lnSpc>
                <a:spcPct val="107000"/>
              </a:lnSpc>
              <a:buNone/>
              <a:tabLst>
                <a:tab pos="457200" algn="l"/>
              </a:tabLst>
            </a:pPr>
            <a:endParaRPr lang="pl-PL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pl-PL" sz="28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Tkanka nabłonkowa </a:t>
            </a:r>
            <a:endParaRPr kumimoji="0" lang="pl-PL" altLang="pl-PL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pl-PL" sz="28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Tkanka mięśniowa</a:t>
            </a: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pl-PL" sz="28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Tkanka łączna</a:t>
            </a:r>
            <a:endParaRPr kumimoji="0" lang="pl-PL" altLang="pl-PL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BE4BF7A-A868-E645-29D1-AE501FBB9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1746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229085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B432B9-9CFD-FEC1-24B7-8F1FF8541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D83646-FFB4-096E-63BF-959030991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Temat klasy II LO: </a:t>
            </a:r>
            <a:br>
              <a:rPr lang="pl-PL" alt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Tkanki zwierzęce na przykładzie człowieka</a:t>
            </a:r>
            <a:b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altLang="pl-PL" dirty="0">
                <a:solidFill>
                  <a:schemeClr val="tx1"/>
                </a:solidFill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CEE18E4-9946-6D16-4BB7-66BDA79E6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11116876" cy="3880773"/>
          </a:xfrm>
        </p:spPr>
        <p:txBody>
          <a:bodyPr>
            <a:normAutofit/>
          </a:bodyPr>
          <a:lstStyle/>
          <a:p>
            <a:pPr marL="0" lvl="0" indent="0">
              <a:buNone/>
              <a:tabLst>
                <a:tab pos="457200" algn="l"/>
              </a:tabLst>
            </a:pPr>
            <a:r>
              <a:rPr lang="pl-PL" sz="2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pl-PL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Która z tkanek zwierzęcych jest odpowiedzialna za skurcze </a:t>
            </a:r>
          </a:p>
          <a:p>
            <a:pPr marL="0" lvl="0" indent="0">
              <a:buNone/>
              <a:tabLst>
                <a:tab pos="457200" algn="l"/>
              </a:tabLst>
            </a:pPr>
            <a:r>
              <a:rPr lang="pl-PL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pl-PL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ruch ludzkiego ciała?</a:t>
            </a:r>
          </a:p>
          <a:p>
            <a:pPr marL="0" lvl="0" indent="0">
              <a:lnSpc>
                <a:spcPct val="107000"/>
              </a:lnSpc>
              <a:buNone/>
              <a:tabLst>
                <a:tab pos="457200" algn="l"/>
              </a:tabLst>
            </a:pPr>
            <a:endParaRPr lang="pl-PL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pl-PL" sz="28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Tkanka nabłonkowa </a:t>
            </a:r>
            <a:endParaRPr kumimoji="0" lang="pl-PL" altLang="pl-PL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pl-PL" sz="2800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Tkanka mięśniowa</a:t>
            </a: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pl-PL" sz="28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Tkanka łączna</a:t>
            </a:r>
            <a:endParaRPr kumimoji="0" lang="pl-PL" altLang="pl-PL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0B3E6BA-49D6-EACE-0565-0FDF96B7D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1746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858456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84971C-5900-7E9B-C05F-E3E1021B8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BF31D3-9EE7-A38C-72EB-0DAC332EA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Temat klasy II LO: </a:t>
            </a:r>
            <a:br>
              <a:rPr lang="pl-PL" alt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Tkanki zwierzęce na przykładzie człowieka</a:t>
            </a:r>
            <a:b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altLang="pl-PL" dirty="0">
                <a:solidFill>
                  <a:schemeClr val="tx1"/>
                </a:solidFill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51AD314-CDCE-E3E0-36FF-9C6C34360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11116876" cy="3880773"/>
          </a:xfrm>
        </p:spPr>
        <p:txBody>
          <a:bodyPr>
            <a:normAutofit/>
          </a:bodyPr>
          <a:lstStyle/>
          <a:p>
            <a:pPr marL="0" lvl="0" indent="0">
              <a:buNone/>
              <a:tabLst>
                <a:tab pos="457200" algn="l"/>
              </a:tabLst>
            </a:pPr>
            <a:r>
              <a:rPr lang="pl-PL" sz="28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pl-PL" sz="2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l-PL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tkanek płynnych u człowieka należy:</a:t>
            </a:r>
          </a:p>
          <a:p>
            <a:pPr marL="0" lvl="0" indent="0">
              <a:lnSpc>
                <a:spcPct val="107000"/>
              </a:lnSpc>
              <a:buNone/>
              <a:tabLst>
                <a:tab pos="457200" algn="l"/>
              </a:tabLst>
            </a:pPr>
            <a:endParaRPr lang="pl-PL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pl-PL" sz="28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Tkanka mięśniowa </a:t>
            </a:r>
            <a:endParaRPr kumimoji="0" lang="pl-PL" altLang="pl-PL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pl-PL" sz="28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Krew i limfa</a:t>
            </a: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pl-PL" sz="28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Tkanka kostna i chrzęstna</a:t>
            </a:r>
            <a:endParaRPr kumimoji="0" lang="pl-PL" altLang="pl-PL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36C48EE-1E45-31DE-C940-966E1EC88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1746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308853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374C10-AB57-0965-1508-AB8DADAB0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E4C18C-970D-238E-43A1-8A978E345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Temat klasy II LO: </a:t>
            </a:r>
            <a:br>
              <a:rPr lang="pl-PL" alt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Tkanki zwierzęce na przykładzie człowieka</a:t>
            </a:r>
            <a:b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altLang="pl-PL" dirty="0">
                <a:solidFill>
                  <a:schemeClr val="tx1"/>
                </a:solidFill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546265B-93DA-8958-1C8C-65DAEAEC0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11116876" cy="3880773"/>
          </a:xfrm>
        </p:spPr>
        <p:txBody>
          <a:bodyPr>
            <a:normAutofit/>
          </a:bodyPr>
          <a:lstStyle/>
          <a:p>
            <a:pPr marL="0" lvl="0" indent="0">
              <a:buNone/>
              <a:tabLst>
                <a:tab pos="457200" algn="l"/>
              </a:tabLst>
            </a:pPr>
            <a:r>
              <a:rPr lang="pl-PL" sz="28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pl-PL" sz="2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l-PL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tkanek płynnych u człowieka należy:</a:t>
            </a:r>
          </a:p>
          <a:p>
            <a:pPr marL="0" lvl="0" indent="0">
              <a:lnSpc>
                <a:spcPct val="107000"/>
              </a:lnSpc>
              <a:buNone/>
              <a:tabLst>
                <a:tab pos="457200" algn="l"/>
              </a:tabLst>
            </a:pPr>
            <a:endParaRPr lang="pl-PL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pl-PL" sz="28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Tkanka mięśniowa </a:t>
            </a:r>
            <a:endParaRPr kumimoji="0" lang="pl-PL" altLang="pl-PL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pl-PL" sz="2800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Krew i limfa</a:t>
            </a: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pl-PL" sz="28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Tkanka kostna i chrzęstna</a:t>
            </a:r>
            <a:endParaRPr kumimoji="0" lang="pl-PL" altLang="pl-PL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B8E2D6C-15EC-0BF3-A7FD-2D804DCAB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1746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692775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F267D5-2A31-CC13-B033-59274B1DD4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B5D1B7-5EAD-9878-F1AC-4574E6DC2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Temat klasy II LO: </a:t>
            </a:r>
            <a:br>
              <a:rPr lang="pl-PL" alt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Tkanki zwierzęce na przykładzie człowieka</a:t>
            </a:r>
            <a:b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altLang="pl-PL" dirty="0">
                <a:solidFill>
                  <a:schemeClr val="tx1"/>
                </a:solidFill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C4EE2BF-CCDF-A7D8-B4BF-7C2F1E3FE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11116876" cy="3880773"/>
          </a:xfrm>
        </p:spPr>
        <p:txBody>
          <a:bodyPr>
            <a:normAutofit/>
          </a:bodyPr>
          <a:lstStyle/>
          <a:p>
            <a:pPr marL="0" lvl="0" indent="0">
              <a:buNone/>
              <a:tabLst>
                <a:tab pos="457200" algn="l"/>
              </a:tabLst>
            </a:pPr>
            <a:r>
              <a:rPr lang="pl-PL" sz="2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pl-PL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Funkcją krwi </a:t>
            </a:r>
            <a:r>
              <a:rPr lang="pl-PL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 jest</a:t>
            </a:r>
            <a:r>
              <a:rPr lang="pl-PL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lvl="0" indent="0">
              <a:lnSpc>
                <a:spcPct val="107000"/>
              </a:lnSpc>
              <a:buNone/>
              <a:tabLst>
                <a:tab pos="457200" algn="l"/>
              </a:tabLst>
            </a:pPr>
            <a:endParaRPr lang="pl-PL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pl-PL" sz="28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Transport substancji</a:t>
            </a:r>
            <a:endParaRPr kumimoji="0" lang="pl-PL" altLang="pl-PL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Funkcja </a:t>
            </a:r>
            <a:r>
              <a:rPr lang="pl-PL" altLang="pl-PL" sz="28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kumimoji="0" lang="pl-PL" altLang="pl-PL" sz="280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dpornościowa</a:t>
            </a:r>
            <a:endParaRPr lang="pl-PL" sz="2800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pl-PL" sz="28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Przewodzenie impulsów nerwowych</a:t>
            </a:r>
            <a:endParaRPr kumimoji="0" lang="pl-PL" altLang="pl-PL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6D915F3-40E0-0879-AD85-CF74779E6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1746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856448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908613-0513-7BD8-45E3-04572B07CD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CC86D3-AD9A-F07F-BAD8-F2B737DC7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Temat klasy II LO: </a:t>
            </a:r>
            <a:br>
              <a:rPr lang="pl-PL" alt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Tkanki zwierzęce na przykładzie człowieka</a:t>
            </a:r>
            <a:b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altLang="pl-PL" dirty="0">
                <a:solidFill>
                  <a:schemeClr val="tx1"/>
                </a:solidFill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46DE826-A616-50C8-3D5D-660226BB5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11116876" cy="3880773"/>
          </a:xfrm>
        </p:spPr>
        <p:txBody>
          <a:bodyPr>
            <a:normAutofit/>
          </a:bodyPr>
          <a:lstStyle/>
          <a:p>
            <a:pPr marL="0" lvl="0" indent="0">
              <a:buNone/>
              <a:tabLst>
                <a:tab pos="457200" algn="l"/>
              </a:tabLst>
            </a:pPr>
            <a:r>
              <a:rPr lang="pl-PL" sz="2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pl-PL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Funkcją krwi </a:t>
            </a:r>
            <a:r>
              <a:rPr lang="pl-PL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 jest</a:t>
            </a:r>
            <a:r>
              <a:rPr lang="pl-PL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lvl="0" indent="0">
              <a:lnSpc>
                <a:spcPct val="107000"/>
              </a:lnSpc>
              <a:buNone/>
              <a:tabLst>
                <a:tab pos="457200" algn="l"/>
              </a:tabLst>
            </a:pPr>
            <a:endParaRPr lang="pl-PL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pl-PL" sz="28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Transport substancji</a:t>
            </a:r>
            <a:endParaRPr kumimoji="0" lang="pl-PL" altLang="pl-PL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Funkcja </a:t>
            </a:r>
            <a:r>
              <a:rPr lang="pl-PL" altLang="pl-PL" sz="28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kumimoji="0" lang="pl-PL" altLang="pl-PL" sz="280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dpornościowa</a:t>
            </a:r>
            <a:endParaRPr lang="pl-PL" sz="2800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pl-PL" sz="2800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Przewodzenie impulsów nerwowych</a:t>
            </a:r>
            <a:endParaRPr kumimoji="0" lang="pl-PL" altLang="pl-PL" sz="280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8921B00-10DD-4FFB-EB54-C12F7D5BB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1746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763200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94ED43-CCBD-C078-F0F7-3038D16C1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813285-05D9-1C4B-B912-BE2D0D59C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Temat klasy II LO: </a:t>
            </a:r>
            <a:br>
              <a:rPr lang="pl-PL" alt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Tkanki zwierzęce na przykładzie człowieka</a:t>
            </a:r>
            <a:b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altLang="pl-PL" dirty="0">
                <a:solidFill>
                  <a:schemeClr val="tx1"/>
                </a:solidFill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C3746A9-4D8E-A9B5-8ADB-E58F72D85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11116876" cy="3880773"/>
          </a:xfrm>
        </p:spPr>
        <p:txBody>
          <a:bodyPr>
            <a:normAutofit/>
          </a:bodyPr>
          <a:lstStyle/>
          <a:p>
            <a:pPr marL="0" lvl="0" indent="0">
              <a:buNone/>
              <a:tabLst>
                <a:tab pos="457200" algn="l"/>
              </a:tabLst>
            </a:pPr>
            <a:r>
              <a:rPr lang="pl-PL" sz="28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pl-PL" sz="2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l-PL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Pełni rolę zapasową i termoizolacyjną u człowieka:</a:t>
            </a:r>
          </a:p>
          <a:p>
            <a:pPr marL="0" lvl="0" indent="0">
              <a:lnSpc>
                <a:spcPct val="107000"/>
              </a:lnSpc>
              <a:buNone/>
              <a:tabLst>
                <a:tab pos="457200" algn="l"/>
              </a:tabLst>
            </a:pPr>
            <a:endParaRPr lang="pl-PL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pl-PL" sz="28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Tkanka mięśniowa</a:t>
            </a:r>
            <a:endParaRPr kumimoji="0" lang="pl-PL" altLang="pl-PL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Tkanka nerwowa</a:t>
            </a:r>
            <a:endParaRPr lang="pl-PL" sz="2800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pl-PL" sz="28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Tkanka tłuszczowa</a:t>
            </a:r>
            <a:endParaRPr kumimoji="0" lang="pl-PL" altLang="pl-PL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928D76E-1AA7-4699-A709-9DEADC4E4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1746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6240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E2713-D834-387F-1010-5ED85B050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F43B6D-EF88-2EB8-BBDF-4654B70CB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23668"/>
            <a:ext cx="7779434" cy="1320800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BUDOWA KOMÓRKI EUKARIOTYCZNEJ </a:t>
            </a:r>
            <a:br>
              <a:rPr lang="pl-PL" b="1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</a:br>
            <a:r>
              <a:rPr lang="pl-PL" b="1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- ZWIERZĘCEJ</a:t>
            </a:r>
            <a:endParaRPr lang="pl-PL" sz="6000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AF39DA5A-C9A6-8021-B92E-235FE7EF8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0"/>
            <a:ext cx="10647158" cy="685800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ACCA411A-375A-B129-79A4-ED4FBA9F9EC5}"/>
              </a:ext>
            </a:extLst>
          </p:cNvPr>
          <p:cNvSpPr txBox="1"/>
          <p:nvPr/>
        </p:nvSpPr>
        <p:spPr>
          <a:xfrm>
            <a:off x="0" y="5711112"/>
            <a:ext cx="3629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FF0000"/>
                </a:solidFill>
              </a:rPr>
              <a:t>KOMÓRKA </a:t>
            </a:r>
          </a:p>
          <a:p>
            <a:r>
              <a:rPr lang="pl-PL" sz="2800" b="1" dirty="0">
                <a:solidFill>
                  <a:srgbClr val="FF0000"/>
                </a:solidFill>
              </a:rPr>
              <a:t>GRZYBA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C571E6C4-FE36-41D0-F8FD-793BF863308A}"/>
              </a:ext>
            </a:extLst>
          </p:cNvPr>
          <p:cNvSpPr txBox="1"/>
          <p:nvPr/>
        </p:nvSpPr>
        <p:spPr>
          <a:xfrm>
            <a:off x="-14069" y="1022458"/>
            <a:ext cx="40538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FF0000"/>
                </a:solidFill>
              </a:rPr>
              <a:t>KOMÓRKA </a:t>
            </a:r>
          </a:p>
          <a:p>
            <a:r>
              <a:rPr lang="pl-PL" sz="2800" b="1" dirty="0">
                <a:solidFill>
                  <a:srgbClr val="FF0000"/>
                </a:solidFill>
              </a:rPr>
              <a:t>ZWIERZĘCA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DAC348EE-AFC4-8868-11DE-00497AD10C6F}"/>
              </a:ext>
            </a:extLst>
          </p:cNvPr>
          <p:cNvSpPr txBox="1"/>
          <p:nvPr/>
        </p:nvSpPr>
        <p:spPr>
          <a:xfrm>
            <a:off x="10365542" y="948157"/>
            <a:ext cx="40538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FF0000"/>
                </a:solidFill>
              </a:rPr>
              <a:t>KOMÓRKA </a:t>
            </a:r>
          </a:p>
          <a:p>
            <a:r>
              <a:rPr lang="pl-PL" sz="2800" b="1" dirty="0">
                <a:solidFill>
                  <a:srgbClr val="FF0000"/>
                </a:solidFill>
              </a:rPr>
              <a:t>ROŚLINNA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758BA292-E490-34F5-F7C0-5ADB7FA5721F}"/>
              </a:ext>
            </a:extLst>
          </p:cNvPr>
          <p:cNvSpPr txBox="1"/>
          <p:nvPr/>
        </p:nvSpPr>
        <p:spPr>
          <a:xfrm>
            <a:off x="10208456" y="4828494"/>
            <a:ext cx="40538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FF0000"/>
                </a:solidFill>
              </a:rPr>
              <a:t>KOMÓRKA </a:t>
            </a:r>
          </a:p>
          <a:p>
            <a:r>
              <a:rPr lang="pl-PL" sz="2800" b="1" dirty="0">
                <a:solidFill>
                  <a:srgbClr val="FF0000"/>
                </a:solidFill>
              </a:rPr>
              <a:t>BAKTERII</a:t>
            </a:r>
          </a:p>
        </p:txBody>
      </p:sp>
    </p:spTree>
    <p:extLst>
      <p:ext uri="{BB962C8B-B14F-4D97-AF65-F5344CB8AC3E}">
        <p14:creationId xmlns:p14="http://schemas.microsoft.com/office/powerpoint/2010/main" val="359149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C7FA5-EE4B-FA68-12DB-6CB55415E5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52BCCF-173E-6031-ABF1-C344B04C5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Temat klasy II LO: </a:t>
            </a:r>
            <a:br>
              <a:rPr lang="pl-PL" alt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Tkanki zwierzęce na przykładzie człowieka</a:t>
            </a:r>
            <a:b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altLang="pl-PL" dirty="0">
                <a:solidFill>
                  <a:schemeClr val="tx1"/>
                </a:solidFill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9DDCF77-4CF6-C460-D303-7E51BA345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11116876" cy="3880773"/>
          </a:xfrm>
        </p:spPr>
        <p:txBody>
          <a:bodyPr>
            <a:normAutofit/>
          </a:bodyPr>
          <a:lstStyle/>
          <a:p>
            <a:pPr marL="0" lvl="0" indent="0">
              <a:buNone/>
              <a:tabLst>
                <a:tab pos="457200" algn="l"/>
              </a:tabLst>
            </a:pPr>
            <a:r>
              <a:rPr lang="pl-PL" sz="28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pl-PL" sz="2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l-PL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Pełni rolę zapasową i termoizolacyjną u człowieka:</a:t>
            </a:r>
          </a:p>
          <a:p>
            <a:pPr marL="0" lvl="0" indent="0">
              <a:lnSpc>
                <a:spcPct val="107000"/>
              </a:lnSpc>
              <a:buNone/>
              <a:tabLst>
                <a:tab pos="457200" algn="l"/>
              </a:tabLst>
            </a:pPr>
            <a:endParaRPr lang="pl-PL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pl-PL" sz="28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Tkanka mięśniowa</a:t>
            </a:r>
            <a:endParaRPr kumimoji="0" lang="pl-PL" altLang="pl-PL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Tkanka nerwowa</a:t>
            </a:r>
            <a:endParaRPr lang="pl-PL" sz="2800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pl-PL" sz="2800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Tkanka tłuszczowa</a:t>
            </a:r>
            <a:endParaRPr kumimoji="0" lang="pl-PL" altLang="pl-PL" sz="280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7F98DC7-52A8-C7B9-40AA-93438A691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1746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480388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C3517-17B4-3860-6EDE-FA32B8D58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40D03C-3FD5-906F-992E-F0C5F5986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Temat klasy II LO: </a:t>
            </a:r>
            <a:br>
              <a:rPr lang="pl-PL" alt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Tkanki zwierzęce na przykładzie człowieka</a:t>
            </a:r>
            <a:b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altLang="pl-PL" dirty="0">
                <a:solidFill>
                  <a:schemeClr val="tx1"/>
                </a:solidFill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7FD1371-C652-50E4-60B8-8C0B2C611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11116876" cy="3880773"/>
          </a:xfrm>
        </p:spPr>
        <p:txBody>
          <a:bodyPr>
            <a:normAutofit/>
          </a:bodyPr>
          <a:lstStyle/>
          <a:p>
            <a:pPr marL="0" lvl="0" indent="0">
              <a:buNone/>
              <a:tabLst>
                <a:tab pos="457200" algn="l"/>
              </a:tabLst>
            </a:pPr>
            <a:r>
              <a:rPr lang="pl-PL" sz="2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</a:t>
            </a:r>
            <a:r>
              <a:rPr lang="pl-P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Rozwój której tkanki przyczynił się do </a:t>
            </a:r>
            <a:r>
              <a:rPr lang="pl-P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umiejscowienia człowieka </a:t>
            </a:r>
            <a:r>
              <a:rPr lang="pl-P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szczycie w świecie zwierząt?</a:t>
            </a:r>
          </a:p>
          <a:p>
            <a:pPr marL="0" lvl="0" indent="0">
              <a:buNone/>
              <a:tabLst>
                <a:tab pos="457200" algn="l"/>
              </a:tabLst>
            </a:pPr>
            <a:endParaRPr lang="pl-PL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pl-PL" sz="28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Tkanki mięśniowej</a:t>
            </a:r>
            <a:endParaRPr kumimoji="0" lang="pl-PL" altLang="pl-PL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pl-PL" sz="28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Tkanka nabłonkowej</a:t>
            </a: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pl-PL" sz="28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Tkanka nerwowej</a:t>
            </a:r>
            <a:endParaRPr kumimoji="0" lang="pl-PL" altLang="pl-PL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2F82C7A-D53E-04FE-FFC9-C09F3D8ED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1746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941740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6E0D15-CD98-8989-7316-D5B6461389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F5652E-06E2-1D80-80A5-FA277B3C4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Temat klasy II LO: </a:t>
            </a:r>
            <a:br>
              <a:rPr lang="pl-PL" alt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Tkanki zwierzęce na przykładzie człowieka</a:t>
            </a:r>
            <a:b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altLang="pl-PL" dirty="0">
                <a:solidFill>
                  <a:schemeClr val="tx1"/>
                </a:solidFill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3C9AFD1-0786-404A-B447-A31207613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11116876" cy="3880773"/>
          </a:xfrm>
        </p:spPr>
        <p:txBody>
          <a:bodyPr>
            <a:normAutofit/>
          </a:bodyPr>
          <a:lstStyle/>
          <a:p>
            <a:pPr marL="0" lvl="0" indent="0">
              <a:buNone/>
              <a:tabLst>
                <a:tab pos="457200" algn="l"/>
              </a:tabLst>
            </a:pPr>
            <a:r>
              <a:rPr lang="pl-PL" sz="2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</a:t>
            </a:r>
            <a:r>
              <a:rPr lang="pl-P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Rozwój której tkanki przyczynił się do </a:t>
            </a:r>
            <a:r>
              <a:rPr lang="pl-P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umiejscowienia człowieka </a:t>
            </a:r>
            <a:r>
              <a:rPr lang="pl-P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szczycie w świecie zwierząt?</a:t>
            </a:r>
          </a:p>
          <a:p>
            <a:pPr marL="0" lvl="0" indent="0">
              <a:buNone/>
              <a:tabLst>
                <a:tab pos="457200" algn="l"/>
              </a:tabLst>
            </a:pPr>
            <a:endParaRPr lang="pl-PL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pl-PL" sz="28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Tkanki mięśniowej</a:t>
            </a:r>
            <a:endParaRPr kumimoji="0" lang="pl-PL" altLang="pl-PL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pl-PL" sz="28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Tkanka nabłonkowej</a:t>
            </a: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pl-PL" sz="2800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Tkanka nerwowej</a:t>
            </a:r>
            <a:endParaRPr kumimoji="0" lang="pl-PL" altLang="pl-PL" sz="280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D239CBF-FF98-D2E5-B5CC-980FD8C82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1746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53657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920DF9-A4F7-EB1B-468B-91A95F88B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C711A4-CEF8-BC07-6704-2427F1BB1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Temat klasy III i IV LO: </a:t>
            </a:r>
            <a:br>
              <a:rPr lang="pl-PL" alt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Antropogeneza</a:t>
            </a:r>
            <a:b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altLang="pl-PL" dirty="0">
                <a:solidFill>
                  <a:schemeClr val="tx1"/>
                </a:solidFill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6B167FA-F3AA-B052-A90D-AEDCCC35C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11116876" cy="3880773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pl-PL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Co to jest antropogeneza?</a:t>
            </a:r>
            <a:r>
              <a:rPr lang="pl-PL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endParaRPr lang="pl-PL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pl-PL" sz="28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 ewolucji człowieka</a:t>
            </a:r>
            <a:endParaRPr kumimoji="0" lang="pl-PL" altLang="pl-PL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pl-PL" sz="28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Rozwój roślin</a:t>
            </a: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pl-PL" sz="28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Przemiany klimatyczne</a:t>
            </a:r>
            <a:endParaRPr kumimoji="0" lang="pl-PL" altLang="pl-PL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0024C89-4578-B111-62D0-521AA677CE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1746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741236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41C63E-A5FB-6161-45E9-3D768D151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CD5309-6CC7-7440-C9C7-7A064BEE9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Temat klasy III i IV LO: </a:t>
            </a:r>
            <a:br>
              <a:rPr lang="pl-PL" alt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Antropogeneza</a:t>
            </a:r>
            <a:b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altLang="pl-PL" dirty="0">
                <a:solidFill>
                  <a:schemeClr val="tx1"/>
                </a:solidFill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1BF01A2-8737-03B4-9D88-AABD10084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11116876" cy="3880773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pl-PL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Co to jest antropogeneza?</a:t>
            </a:r>
            <a:r>
              <a:rPr lang="pl-PL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endParaRPr lang="pl-PL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pl-PL" sz="2800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 ewolucji człowieka</a:t>
            </a:r>
            <a:endParaRPr kumimoji="0" lang="pl-PL" altLang="pl-PL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pl-PL" sz="28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Rozwój roślin</a:t>
            </a: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pl-PL" sz="28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Przemiany klimatyczne</a:t>
            </a:r>
            <a:endParaRPr kumimoji="0" lang="pl-PL" altLang="pl-PL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CC793B6-0C7D-799A-224E-A6DF7CCE8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1746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96591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94844-43BC-9DCF-812C-C859722B5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5121A4-E300-BBC6-C3C2-3AA1B94DE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Temat klasy III i IV LO: </a:t>
            </a:r>
            <a:br>
              <a:rPr lang="pl-PL" alt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Antropogeneza</a:t>
            </a:r>
            <a:b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altLang="pl-PL" dirty="0">
                <a:solidFill>
                  <a:schemeClr val="tx1"/>
                </a:solidFill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E3235D-9892-2263-409D-EAD826D5A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11116876" cy="3880773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pl-PL" sz="3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Który z poniższych </a:t>
            </a:r>
            <a:r>
              <a:rPr lang="pl-PL" sz="3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homininów</a:t>
            </a:r>
            <a:r>
              <a:rPr lang="pl-PL" sz="3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był najstarszym przedstawicielem rodzaju </a:t>
            </a:r>
            <a:r>
              <a:rPr lang="pl-PL" sz="30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Homo</a:t>
            </a:r>
            <a:r>
              <a:rPr lang="pl-PL" sz="3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endParaRPr lang="pl-PL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pl-PL" sz="2800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Homo sapiens</a:t>
            </a: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pl-PL" sz="2800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Homo erectus</a:t>
            </a: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pl-PL" sz="2800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Homo </a:t>
            </a:r>
            <a:r>
              <a:rPr lang="pl-PL" sz="2800" i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habilis</a:t>
            </a:r>
            <a:endParaRPr lang="pl-PL" sz="2800" i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799D271-32C3-6B60-114C-747FE17EB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1746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90567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806A43-7682-1328-9100-609217F49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E25B7E-71AD-BC7E-9B1B-9DB283966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Temat klasy III i IV LO: </a:t>
            </a:r>
            <a:br>
              <a:rPr lang="pl-PL" alt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Antropogeneza</a:t>
            </a:r>
            <a:b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altLang="pl-PL" dirty="0">
                <a:solidFill>
                  <a:schemeClr val="tx1"/>
                </a:solidFill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A634278-B806-6402-066E-5CA4273A7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11116876" cy="3880773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pl-PL" sz="3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Który z poniższych </a:t>
            </a:r>
            <a:r>
              <a:rPr lang="pl-PL" sz="3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homininów</a:t>
            </a:r>
            <a:r>
              <a:rPr lang="pl-PL" sz="3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był najstarszym przedstawicielem rodzaju </a:t>
            </a:r>
            <a:r>
              <a:rPr lang="pl-PL" sz="30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Homo</a:t>
            </a:r>
            <a:r>
              <a:rPr lang="pl-PL" sz="3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endParaRPr lang="pl-PL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pl-PL" sz="2800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Homo sapiens</a:t>
            </a: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pl-PL" sz="2800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Homo erectus</a:t>
            </a: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pl-PL" sz="2800" i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Homo </a:t>
            </a:r>
            <a:r>
              <a:rPr lang="pl-PL" sz="2800" i="1" kern="1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habilis</a:t>
            </a:r>
            <a:endParaRPr lang="pl-PL" sz="2800" i="1" kern="1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69632E1-F361-7D7A-8FBD-94BDF8EEF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1746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319912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742CF6-749C-11EA-94A1-3FFE891FB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EA26EE-77EF-73FD-8169-4DF15A2F5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Temat klasy III i IV LO: </a:t>
            </a:r>
            <a:br>
              <a:rPr lang="pl-PL" alt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Antropogeneza</a:t>
            </a:r>
            <a:b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altLang="pl-PL" dirty="0">
                <a:solidFill>
                  <a:schemeClr val="tx1"/>
                </a:solidFill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5B75D58-6F37-4F47-804A-4A47FE0FF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11116876" cy="3880773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pl-PL" sz="3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pl-PL" sz="3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Kiedy pojawił się pierwszy człowiek z rodzaju </a:t>
            </a:r>
            <a:r>
              <a:rPr lang="pl-PL" sz="30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Homo erectus</a:t>
            </a:r>
            <a:r>
              <a:rPr lang="pl-PL" sz="3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endParaRPr lang="pl-PL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pl-PL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Około 2 miliony lat temu</a:t>
            </a: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pl-PL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Około 10 tysięcy lat temu</a:t>
            </a: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pl-PL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Około 50 tysięcy lat temu</a:t>
            </a: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l-PL" sz="2800" i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B38EB0A-C526-0631-5F6B-ACF7BB166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1746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108984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C93F4E-E9F7-4E81-349F-EF13CA2220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2038FC-E27E-3188-73FD-54386C0F1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Temat klasy III i IV LO: </a:t>
            </a:r>
            <a:br>
              <a:rPr lang="pl-PL" alt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Antropogeneza</a:t>
            </a:r>
            <a:b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altLang="pl-PL" dirty="0">
                <a:solidFill>
                  <a:schemeClr val="tx1"/>
                </a:solidFill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AFE6E82-4AF0-D73D-46F1-F6924E754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11116876" cy="3880773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pl-PL" sz="3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pl-PL" sz="3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Kiedy pojawił się pierwszy człowiek z rodzaju </a:t>
            </a:r>
            <a:r>
              <a:rPr lang="pl-PL" sz="30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Homo erectus</a:t>
            </a:r>
            <a:r>
              <a:rPr lang="pl-PL" sz="3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endParaRPr lang="pl-PL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pl-PL" sz="2800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Około 2 miliony lat temu</a:t>
            </a: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pl-PL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Około 10 tysięcy lat temu</a:t>
            </a: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pl-PL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Około 50 tysięcy lat temu</a:t>
            </a: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l-PL" sz="2800" i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FC261EA-5433-3EDA-F4B1-6E8A9880B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1746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409847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54DF59-0E1F-05D2-A8FB-E47DBF4055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1A193F-0811-BC90-0259-90B012C79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Temat klasy III i IV LO: </a:t>
            </a:r>
            <a:br>
              <a:rPr lang="pl-PL" alt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Antropogeneza</a:t>
            </a:r>
            <a:b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altLang="pl-PL" dirty="0">
                <a:solidFill>
                  <a:schemeClr val="tx1"/>
                </a:solidFill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57466A4-3A17-618E-61FE-B7CFFA4C5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11116876" cy="3880773"/>
          </a:xfrm>
        </p:spPr>
        <p:txBody>
          <a:bodyPr>
            <a:normAutofit/>
          </a:bodyPr>
          <a:lstStyle/>
          <a:p>
            <a:pPr marL="0" lvl="0" indent="0">
              <a:buNone/>
              <a:tabLst>
                <a:tab pos="457200" algn="l"/>
              </a:tabLst>
            </a:pPr>
            <a:r>
              <a:rPr lang="pl-PL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Który z poniższych gatunków był najbliższym przodkiem </a:t>
            </a:r>
          </a:p>
          <a:p>
            <a:pPr marL="0" lvl="0" indent="0">
              <a:buNone/>
              <a:tabLst>
                <a:tab pos="457200" algn="l"/>
              </a:tabLst>
            </a:pPr>
            <a:r>
              <a:rPr lang="pl-PL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pl-PL" sz="2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Homo sapiens</a:t>
            </a:r>
            <a:r>
              <a:rPr lang="pl-PL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endParaRPr lang="pl-PL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pl-PL" sz="2800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Homo </a:t>
            </a:r>
            <a:r>
              <a:rPr lang="pl-PL" sz="2800" i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habilis</a:t>
            </a:r>
            <a:endParaRPr lang="pl-PL" sz="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pl-PL" sz="2800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Homo </a:t>
            </a:r>
            <a:r>
              <a:rPr lang="pl-PL" sz="2800" i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neanderthalensis</a:t>
            </a:r>
            <a:r>
              <a:rPr lang="pl-PL" sz="2800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Neandertalczyk</a:t>
            </a:r>
            <a:endParaRPr lang="pl-PL" sz="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pl-PL" sz="2800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Homo erectus</a:t>
            </a: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l-PL" sz="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l-PL" sz="2800" i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925A11D-AE86-DD4A-AA27-8D0742C9B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1746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5714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D9439A-6B53-8A4A-26BB-1C39D76F0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087A9B-8B60-A7C1-1E69-FBD71C177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23668"/>
            <a:ext cx="7779434" cy="1320800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BUDOWA KOMÓRKI EUKARIOTYCZNEJ </a:t>
            </a:r>
            <a:br>
              <a:rPr lang="pl-PL" b="1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</a:br>
            <a:r>
              <a:rPr lang="pl-PL" b="1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- ZWIERZĘCEJ</a:t>
            </a:r>
            <a:endParaRPr lang="pl-PL" sz="6000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595099AD-E797-0995-5283-1CE3D4C72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0"/>
            <a:ext cx="10647158" cy="685800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0A41F6D1-060C-07C7-D305-B1D07A3BCA79}"/>
              </a:ext>
            </a:extLst>
          </p:cNvPr>
          <p:cNvSpPr txBox="1"/>
          <p:nvPr/>
        </p:nvSpPr>
        <p:spPr>
          <a:xfrm>
            <a:off x="0" y="5711112"/>
            <a:ext cx="3629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FF0000"/>
                </a:solidFill>
              </a:rPr>
              <a:t>KOMÓRKA </a:t>
            </a:r>
          </a:p>
          <a:p>
            <a:r>
              <a:rPr lang="pl-PL" sz="2800" b="1" dirty="0">
                <a:solidFill>
                  <a:srgbClr val="FF0000"/>
                </a:solidFill>
              </a:rPr>
              <a:t>GRZYBA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9C8F9C8E-B9B8-A629-9BDB-07A83B23E1E3}"/>
              </a:ext>
            </a:extLst>
          </p:cNvPr>
          <p:cNvSpPr txBox="1"/>
          <p:nvPr/>
        </p:nvSpPr>
        <p:spPr>
          <a:xfrm>
            <a:off x="-14069" y="1022458"/>
            <a:ext cx="40538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FF0000"/>
                </a:solidFill>
              </a:rPr>
              <a:t>KOMÓRKA </a:t>
            </a:r>
          </a:p>
          <a:p>
            <a:r>
              <a:rPr lang="pl-PL" sz="2800" b="1" dirty="0">
                <a:solidFill>
                  <a:srgbClr val="FF0000"/>
                </a:solidFill>
              </a:rPr>
              <a:t>ZWIERZĘCA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C91E8A69-0DB0-56C8-473B-BB30D6655C49}"/>
              </a:ext>
            </a:extLst>
          </p:cNvPr>
          <p:cNvSpPr txBox="1"/>
          <p:nvPr/>
        </p:nvSpPr>
        <p:spPr>
          <a:xfrm>
            <a:off x="10365542" y="948157"/>
            <a:ext cx="40538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FF0000"/>
                </a:solidFill>
              </a:rPr>
              <a:t>KOMÓRKA </a:t>
            </a:r>
          </a:p>
          <a:p>
            <a:r>
              <a:rPr lang="pl-PL" sz="2800" b="1" dirty="0">
                <a:solidFill>
                  <a:srgbClr val="FF0000"/>
                </a:solidFill>
              </a:rPr>
              <a:t>ROŚLINNA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25B7B53-6D3C-BE45-BC48-FE7F4045275E}"/>
              </a:ext>
            </a:extLst>
          </p:cNvPr>
          <p:cNvSpPr txBox="1"/>
          <p:nvPr/>
        </p:nvSpPr>
        <p:spPr>
          <a:xfrm>
            <a:off x="10208456" y="4828494"/>
            <a:ext cx="40538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FF0000"/>
                </a:solidFill>
              </a:rPr>
              <a:t>KOMÓRKA </a:t>
            </a:r>
          </a:p>
          <a:p>
            <a:r>
              <a:rPr lang="pl-PL" sz="2800" b="1" dirty="0">
                <a:solidFill>
                  <a:srgbClr val="FF0000"/>
                </a:solidFill>
              </a:rPr>
              <a:t>BAKTERII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533EFFC6-5A65-D595-0491-70066451C48D}"/>
              </a:ext>
            </a:extLst>
          </p:cNvPr>
          <p:cNvSpPr/>
          <p:nvPr/>
        </p:nvSpPr>
        <p:spPr>
          <a:xfrm>
            <a:off x="677334" y="192781"/>
            <a:ext cx="1545361" cy="39879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2C675D9A-2676-C2BE-940E-487D2152A0CA}"/>
              </a:ext>
            </a:extLst>
          </p:cNvPr>
          <p:cNvSpPr/>
          <p:nvPr/>
        </p:nvSpPr>
        <p:spPr>
          <a:xfrm>
            <a:off x="677333" y="3412951"/>
            <a:ext cx="1545361" cy="39879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08DC832D-5069-486A-9EDA-496E7DB78154}"/>
              </a:ext>
            </a:extLst>
          </p:cNvPr>
          <p:cNvSpPr/>
          <p:nvPr/>
        </p:nvSpPr>
        <p:spPr>
          <a:xfrm>
            <a:off x="9231532" y="392176"/>
            <a:ext cx="1545361" cy="39879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994811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0203DE-65BE-00BA-4D95-62C3286D2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DF0A18-21D4-C4BD-F66E-A851EBBDD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Temat klasy III i IV LO: </a:t>
            </a:r>
            <a:br>
              <a:rPr lang="pl-PL" alt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Antropogeneza</a:t>
            </a:r>
            <a:b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altLang="pl-PL" dirty="0">
                <a:solidFill>
                  <a:schemeClr val="tx1"/>
                </a:solidFill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DA88001-6863-B88F-D0CB-8590227F6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11116876" cy="3880773"/>
          </a:xfrm>
        </p:spPr>
        <p:txBody>
          <a:bodyPr>
            <a:normAutofit/>
          </a:bodyPr>
          <a:lstStyle/>
          <a:p>
            <a:pPr marL="0" lvl="0" indent="0">
              <a:buNone/>
              <a:tabLst>
                <a:tab pos="457200" algn="l"/>
              </a:tabLst>
            </a:pPr>
            <a:r>
              <a:rPr lang="pl-PL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</a:t>
            </a:r>
            <a:r>
              <a:rPr lang="pl-PL" sz="3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Który z poniższych gatunków był najbliższym przodkiem </a:t>
            </a:r>
          </a:p>
          <a:p>
            <a:pPr marL="0" lvl="0" indent="0">
              <a:buNone/>
              <a:tabLst>
                <a:tab pos="457200" algn="l"/>
              </a:tabLst>
            </a:pPr>
            <a:r>
              <a:rPr lang="pl-PL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pl-PL" sz="2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Homo sapiens</a:t>
            </a:r>
            <a:r>
              <a:rPr lang="pl-PL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endParaRPr lang="pl-PL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pl-PL" sz="2800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Homo </a:t>
            </a:r>
            <a:r>
              <a:rPr lang="pl-PL" sz="2800" i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habilis</a:t>
            </a:r>
            <a:endParaRPr lang="pl-PL" sz="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pl-PL" sz="2800" i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Homo </a:t>
            </a:r>
            <a:r>
              <a:rPr lang="pl-PL" sz="2800" i="1" kern="1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neanderthalensis</a:t>
            </a:r>
            <a:r>
              <a:rPr lang="pl-PL" sz="2800" i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Neandertalczyk</a:t>
            </a:r>
            <a:endParaRPr lang="pl-PL" sz="2800" kern="1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pl-PL" sz="2800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Homo erectus</a:t>
            </a: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l-PL" sz="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l-PL" sz="2800" i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864F811-7E02-98D9-4654-EC8A2DD1B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1746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427209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0C35C1-F483-75FA-500E-0202B7E80E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1DB0DA-9802-B246-4018-CA2DA46D8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Temat klasy III i IV LO: </a:t>
            </a:r>
            <a:br>
              <a:rPr lang="pl-PL" alt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Antropogeneza</a:t>
            </a:r>
            <a:b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altLang="pl-PL" dirty="0">
                <a:solidFill>
                  <a:schemeClr val="tx1"/>
                </a:solidFill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B00A09A-7D39-F3E6-2BDB-B6DCCEA54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11116876" cy="3880773"/>
          </a:xfrm>
        </p:spPr>
        <p:txBody>
          <a:bodyPr>
            <a:normAutofit/>
          </a:bodyPr>
          <a:lstStyle/>
          <a:p>
            <a:pPr marL="0" lvl="0" indent="0">
              <a:buNone/>
              <a:tabLst>
                <a:tab pos="457200" algn="l"/>
              </a:tabLst>
            </a:pPr>
            <a:r>
              <a:rPr lang="pl-PL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Który z poniższych gatunków jako pierwszy korzystał z ognia?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endParaRPr lang="pl-PL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pl-PL" sz="2800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Homo </a:t>
            </a:r>
            <a:r>
              <a:rPr lang="pl-PL" sz="2800" i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habilis</a:t>
            </a:r>
            <a:endParaRPr lang="pl-PL" sz="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pl-PL" sz="2800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Homo </a:t>
            </a:r>
            <a:r>
              <a:rPr lang="pl-PL" sz="2800" i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neanderthalensis</a:t>
            </a:r>
            <a:r>
              <a:rPr lang="pl-PL" sz="2800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Neandertalczyk</a:t>
            </a:r>
            <a:endParaRPr lang="pl-PL" sz="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pl-PL" sz="2800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Homo erectus</a:t>
            </a: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l-PL" sz="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l-PL" sz="2800" i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EE5C4CC-5A79-E83B-A32E-5D126A827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1746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158241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66472-7BA1-AFFC-61F4-85F3A2E48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7C765A-954E-B534-F2AE-FB954FC0C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Temat klasy III i IV LO: </a:t>
            </a:r>
            <a:br>
              <a:rPr lang="pl-PL" alt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Antropogeneza</a:t>
            </a:r>
            <a:b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altLang="pl-PL" dirty="0">
                <a:solidFill>
                  <a:schemeClr val="tx1"/>
                </a:solidFill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45E605F-D464-3DB5-C873-351B590BF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11116876" cy="3880773"/>
          </a:xfrm>
        </p:spPr>
        <p:txBody>
          <a:bodyPr>
            <a:normAutofit/>
          </a:bodyPr>
          <a:lstStyle/>
          <a:p>
            <a:pPr marL="0" lvl="0" indent="0">
              <a:buNone/>
              <a:tabLst>
                <a:tab pos="457200" algn="l"/>
              </a:tabLst>
            </a:pPr>
            <a:r>
              <a:rPr lang="pl-PL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Który z poniższych gatunków jako pierwszy korzystał z ognia?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endParaRPr lang="pl-PL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pl-PL" sz="2800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Homo </a:t>
            </a:r>
            <a:r>
              <a:rPr lang="pl-PL" sz="2800" i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habilis</a:t>
            </a:r>
            <a:endParaRPr lang="pl-PL" sz="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pl-PL" sz="2800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Homo </a:t>
            </a:r>
            <a:r>
              <a:rPr lang="pl-PL" sz="2800" i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neanderthalensis</a:t>
            </a:r>
            <a:r>
              <a:rPr lang="pl-PL" sz="2800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Neandertalczyk</a:t>
            </a:r>
            <a:endParaRPr lang="pl-PL" sz="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pl-PL" sz="2800" i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Homo erectus</a:t>
            </a: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l-PL" sz="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l-PL" sz="2800" i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29A6E20-7A3D-D0B7-FF5B-47943D774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1746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552173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31FF6-3CEA-AA93-BA7C-3DA86AE5D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8A8F37-5AB8-FE9D-2085-87FBAE3E3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Temat klasy III i IV LO: </a:t>
            </a:r>
            <a:br>
              <a:rPr lang="pl-PL" alt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Antropogeneza</a:t>
            </a:r>
            <a:b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altLang="pl-PL" dirty="0">
                <a:solidFill>
                  <a:schemeClr val="tx1"/>
                </a:solidFill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A1F9751-CDBF-8E1E-8287-F2BD79B72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11116876" cy="3880773"/>
          </a:xfrm>
        </p:spPr>
        <p:txBody>
          <a:bodyPr>
            <a:normAutofit/>
          </a:bodyPr>
          <a:lstStyle/>
          <a:p>
            <a:pPr marL="0" lvl="0" indent="0">
              <a:buNone/>
              <a:tabLst>
                <a:tab pos="457200" algn="l"/>
              </a:tabLst>
            </a:pPr>
            <a:r>
              <a:rPr lang="pl-PL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pl-PL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Który z poniższych gatunków jako pierwszy potrafił krzesić </a:t>
            </a:r>
            <a:r>
              <a:rPr lang="pl-PL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pl-PL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gień?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endParaRPr lang="pl-PL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pl-PL" sz="2800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Homo sapiens</a:t>
            </a:r>
            <a:endParaRPr lang="pl-PL" sz="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pl-PL" sz="2800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Neandertalczyk</a:t>
            </a:r>
            <a:endParaRPr lang="pl-PL" sz="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kumimoji="0" lang="pl-PL" altLang="pl-PL" sz="2800" b="0" i="1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Australopitek</a:t>
            </a:r>
            <a:endParaRPr lang="pl-PL" sz="2800" i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l-PL" sz="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l-PL" sz="2800" i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3E72DEE-C18B-F884-DD55-0BCC7AD61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1746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85868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69036F-09FD-7921-7EB3-465CF95211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D933F6-6D26-CBA8-3453-F5BF9F41A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Temat klasy III i IV LO: </a:t>
            </a:r>
            <a:br>
              <a:rPr lang="pl-PL" alt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Antropogeneza</a:t>
            </a:r>
            <a:b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altLang="pl-PL" dirty="0">
                <a:solidFill>
                  <a:schemeClr val="tx1"/>
                </a:solidFill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3C4E19B-4EF7-803C-C60D-34CD10A5D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11116876" cy="3880773"/>
          </a:xfrm>
        </p:spPr>
        <p:txBody>
          <a:bodyPr>
            <a:normAutofit/>
          </a:bodyPr>
          <a:lstStyle/>
          <a:p>
            <a:pPr marL="0" lvl="0" indent="0">
              <a:buNone/>
              <a:tabLst>
                <a:tab pos="457200" algn="l"/>
              </a:tabLst>
            </a:pPr>
            <a:r>
              <a:rPr lang="pl-PL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pl-PL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Który z poniższych gatunków jako pierwszy potrafił krzesić </a:t>
            </a:r>
            <a:r>
              <a:rPr lang="pl-PL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pl-PL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gień?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endParaRPr lang="pl-PL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pl-PL" sz="2800" i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Homo sapiens</a:t>
            </a:r>
            <a:endParaRPr lang="pl-PL" sz="2800" kern="1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pl-PL" sz="2800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Neandertalczyk</a:t>
            </a:r>
            <a:endParaRPr lang="pl-PL" sz="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kumimoji="0" lang="pl-PL" altLang="pl-PL" sz="2800" b="0" i="1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Australopitek</a:t>
            </a:r>
            <a:endParaRPr lang="pl-PL" sz="2800" i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l-PL" sz="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l-PL" sz="2800" i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1E14F28-6E04-3778-F993-1D8807890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1746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237514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BD1411-0418-288E-A8D5-33523B251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B553AD-B0D5-F243-4EF8-DF239364B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Temat klasy III i IV LO: </a:t>
            </a:r>
            <a:br>
              <a:rPr lang="pl-PL" alt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Antropogeneza</a:t>
            </a:r>
            <a:b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altLang="pl-PL" dirty="0">
                <a:solidFill>
                  <a:schemeClr val="tx1"/>
                </a:solidFill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C537AD3-5D3E-7A5F-157D-7B0B67465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11116876" cy="3880773"/>
          </a:xfrm>
        </p:spPr>
        <p:txBody>
          <a:bodyPr>
            <a:normAutofit/>
          </a:bodyPr>
          <a:lstStyle/>
          <a:p>
            <a:pPr marL="0" lvl="0" indent="0">
              <a:buNone/>
              <a:tabLst>
                <a:tab pos="457200" algn="l"/>
              </a:tabLst>
            </a:pPr>
            <a:r>
              <a:rPr lang="pl-PL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Który z poniższych z rodzaju </a:t>
            </a:r>
            <a:r>
              <a:rPr lang="pl-PL" sz="2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Homo</a:t>
            </a:r>
            <a:r>
              <a:rPr lang="pl-PL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miał największe mózgowie?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endParaRPr lang="pl-PL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pl-PL" sz="2800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Homo sapiens</a:t>
            </a:r>
            <a:endParaRPr lang="pl-PL" sz="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pl-PL" sz="2800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Neandertalczyk</a:t>
            </a:r>
            <a:endParaRPr lang="pl-PL" sz="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kumimoji="0" lang="pl-PL" altLang="pl-PL" sz="2800" b="0" i="1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Homo </a:t>
            </a:r>
            <a:r>
              <a:rPr kumimoji="0" lang="pl-PL" altLang="pl-PL" sz="2800" b="0" i="1" u="none" strike="noStrike" kern="1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habilis</a:t>
            </a:r>
            <a:endParaRPr lang="pl-PL" sz="2800" i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l-PL" sz="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l-PL" sz="2800" i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C5812BF-D2DE-7C62-993A-7C53B1A0B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1746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367668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B21493-3912-5619-3A7E-81733E502A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AD515E-6B50-14FD-3C7B-7637C1076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Temat klasy III i IV LO: </a:t>
            </a:r>
            <a:br>
              <a:rPr lang="pl-PL" alt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Antropogeneza</a:t>
            </a:r>
            <a:b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altLang="pl-PL" dirty="0">
                <a:solidFill>
                  <a:schemeClr val="tx1"/>
                </a:solidFill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4D3DAC1-D37A-08AC-5974-58C5CE1A9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11116876" cy="3880773"/>
          </a:xfrm>
        </p:spPr>
        <p:txBody>
          <a:bodyPr>
            <a:normAutofit/>
          </a:bodyPr>
          <a:lstStyle/>
          <a:p>
            <a:pPr marL="0" lvl="0" indent="0">
              <a:buNone/>
              <a:tabLst>
                <a:tab pos="457200" algn="l"/>
              </a:tabLst>
            </a:pPr>
            <a:r>
              <a:rPr lang="pl-PL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Który z poniższych z rodzaju </a:t>
            </a:r>
            <a:r>
              <a:rPr lang="pl-PL" sz="2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Homo</a:t>
            </a:r>
            <a:r>
              <a:rPr lang="pl-PL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miał największe mózgowie?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endParaRPr lang="pl-PL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pl-PL" sz="2800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Homo sapiens</a:t>
            </a:r>
            <a:endParaRPr lang="pl-PL" sz="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pl-PL" sz="2800" i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Neandertalczyk</a:t>
            </a:r>
            <a:endParaRPr lang="pl-PL" sz="2800" kern="1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kumimoji="0" lang="pl-PL" altLang="pl-PL" sz="2800" b="0" i="1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Homo </a:t>
            </a:r>
            <a:r>
              <a:rPr kumimoji="0" lang="pl-PL" altLang="pl-PL" sz="2800" b="0" i="1" u="none" strike="noStrike" kern="1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habilis</a:t>
            </a:r>
            <a:endParaRPr lang="pl-PL" sz="2800" i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l-PL" sz="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l-PL" sz="2800" i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393DB1C-176C-86DA-BC51-84C4BBFA2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1746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650188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F5E9BA-EEE7-432A-3F57-7B25F026F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E86D1E-39A4-170B-8D2C-920290C38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Temat klasy III i IV LO: </a:t>
            </a:r>
            <a:br>
              <a:rPr lang="pl-PL" alt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Antropogeneza</a:t>
            </a:r>
            <a:b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altLang="pl-PL" dirty="0">
                <a:solidFill>
                  <a:schemeClr val="tx1"/>
                </a:solidFill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1218C4-6646-2B56-DF4D-9194C3244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966" y="1930401"/>
            <a:ext cx="11685722" cy="4927600"/>
          </a:xfrm>
        </p:spPr>
        <p:txBody>
          <a:bodyPr>
            <a:normAutofit/>
          </a:bodyPr>
          <a:lstStyle/>
          <a:p>
            <a:pPr marL="0" lvl="0" indent="0">
              <a:buNone/>
              <a:tabLst>
                <a:tab pos="457200" algn="l"/>
              </a:tabLst>
            </a:pPr>
            <a:r>
              <a:rPr lang="pl-PL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</a:t>
            </a:r>
            <a:r>
              <a:rPr lang="pl-PL" sz="2800" dirty="0"/>
              <a:t>Wymarcie Neandertalczyków jest prawdopodobnie wynikiem kombinacji wielu czynników, m.in.: </a:t>
            </a:r>
          </a:p>
          <a:p>
            <a:pPr marL="0" lvl="0" indent="0">
              <a:buNone/>
              <a:tabLst>
                <a:tab pos="457200" algn="l"/>
              </a:tabLst>
            </a:pPr>
            <a:endParaRPr lang="pl-PL" sz="200" dirty="0"/>
          </a:p>
          <a:p>
            <a:pPr marL="0" lvl="0" indent="0">
              <a:buNone/>
              <a:tabLst>
                <a:tab pos="457200" algn="l"/>
              </a:tabLst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pl-PL" altLang="pl-PL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pl-PL" sz="2800" dirty="0"/>
              <a:t>zmianom klimatycznym i rywalizacji o zasoby z </a:t>
            </a:r>
            <a:r>
              <a:rPr lang="pl-PL" sz="2800" b="1" i="1" dirty="0"/>
              <a:t>Homo sapiens </a:t>
            </a:r>
            <a:r>
              <a:rPr lang="pl-PL" sz="2800" i="1" dirty="0"/>
              <a:t>	</a:t>
            </a:r>
            <a:r>
              <a:rPr lang="pl-PL" sz="2800" dirty="0"/>
              <a:t>oraz mniejszej zdolności do adaptacji niż </a:t>
            </a:r>
            <a:r>
              <a:rPr lang="pl-PL" sz="2800" b="1" i="1" dirty="0"/>
              <a:t>Homo sapiens</a:t>
            </a:r>
            <a:r>
              <a:rPr lang="pl-PL" sz="2800" i="1" dirty="0"/>
              <a:t>.</a:t>
            </a:r>
          </a:p>
          <a:p>
            <a:pPr marL="0" lvl="0" indent="0">
              <a:buNone/>
              <a:tabLst>
                <a:tab pos="457200" algn="l"/>
              </a:tabLst>
            </a:pPr>
            <a:endParaRPr lang="pl-PL" sz="900" i="1" dirty="0"/>
          </a:p>
          <a:p>
            <a:pPr marL="0" lvl="0" indent="0">
              <a:buNone/>
              <a:tabLst>
                <a:tab pos="457200" algn="l"/>
              </a:tabLst>
            </a:pPr>
            <a:r>
              <a:rPr kumimoji="0" lang="pl-PL" altLang="pl-PL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B) </a:t>
            </a:r>
            <a:r>
              <a:rPr lang="pl-PL" sz="2800" dirty="0"/>
              <a:t>zmianom klimatycznym i rywalizacji o zasoby z </a:t>
            </a:r>
            <a:r>
              <a:rPr lang="pl-PL" sz="2800" b="1" i="1" dirty="0"/>
              <a:t>Australopitekiem</a:t>
            </a:r>
            <a:r>
              <a:rPr lang="pl-PL" sz="2800" i="1" dirty="0"/>
              <a:t> </a:t>
            </a:r>
            <a:r>
              <a:rPr lang="pl-PL" sz="2800" dirty="0"/>
              <a:t>oraz mniejszej zdolności do adaptacji niż 	</a:t>
            </a:r>
            <a:r>
              <a:rPr lang="pl-PL" sz="2800" b="1" i="1" dirty="0"/>
              <a:t>Australopitek</a:t>
            </a:r>
            <a:r>
              <a:rPr lang="pl-PL" sz="2800" i="1" dirty="0"/>
              <a:t>.</a:t>
            </a:r>
          </a:p>
          <a:p>
            <a:pPr marL="0" lvl="0" indent="0">
              <a:buNone/>
              <a:tabLst>
                <a:tab pos="457200" algn="l"/>
              </a:tabLst>
            </a:pPr>
            <a:endParaRPr lang="pl-PL" sz="1400" i="1" dirty="0"/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pl-PL" altLang="pl-PL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pl-PL" sz="2800" dirty="0"/>
              <a:t>zmianom klimatycznym i rywalizacji o zasoby z </a:t>
            </a:r>
            <a:r>
              <a:rPr lang="pl-PL" sz="2800" b="1" i="1" dirty="0"/>
              <a:t>Homo erectus </a:t>
            </a:r>
            <a:r>
              <a:rPr lang="pl-PL" sz="2800" dirty="0"/>
              <a:t>oraz mniejszej zdolności do adaptacji niż 	</a:t>
            </a:r>
            <a:r>
              <a:rPr lang="pl-PL" sz="2800" b="1" i="1" dirty="0"/>
              <a:t>Homo erectus</a:t>
            </a:r>
            <a:r>
              <a:rPr lang="pl-PL" sz="2800" i="1" dirty="0"/>
              <a:t>.</a:t>
            </a:r>
            <a:endParaRPr lang="pl-PL" sz="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l-PL" sz="2800" i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1994C81-B33D-036A-6836-B0202F3C1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1746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807637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993033-FD6B-5BE1-9AC8-A5CEB0239F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814CCE-5CB7-BCAD-B51F-5B6FA4D64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Temat klasy III i IV LO: </a:t>
            </a:r>
            <a:br>
              <a:rPr lang="pl-PL" alt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Antropogeneza</a:t>
            </a:r>
            <a:b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altLang="pl-PL" dirty="0">
                <a:solidFill>
                  <a:schemeClr val="tx1"/>
                </a:solidFill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1EF26D1-0B14-3CBA-CA6D-87DFB0DE4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966" y="1930401"/>
            <a:ext cx="11685722" cy="4927600"/>
          </a:xfrm>
        </p:spPr>
        <p:txBody>
          <a:bodyPr>
            <a:normAutofit/>
          </a:bodyPr>
          <a:lstStyle/>
          <a:p>
            <a:pPr marL="0" lvl="0" indent="0">
              <a:buNone/>
              <a:tabLst>
                <a:tab pos="457200" algn="l"/>
              </a:tabLst>
            </a:pPr>
            <a:r>
              <a:rPr lang="pl-PL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</a:t>
            </a:r>
            <a:r>
              <a:rPr lang="pl-PL" sz="2800" dirty="0"/>
              <a:t>Wymarcie Neandertalczyków jest prawdopodobnie wynikiem kombinacji wielu czynników, m.in.: </a:t>
            </a:r>
          </a:p>
          <a:p>
            <a:pPr marL="0" lvl="0" indent="0">
              <a:buNone/>
              <a:tabLst>
                <a:tab pos="457200" algn="l"/>
              </a:tabLst>
            </a:pPr>
            <a:endParaRPr lang="pl-PL" sz="200" dirty="0"/>
          </a:p>
          <a:p>
            <a:pPr marL="0" lvl="0" indent="0">
              <a:buNone/>
              <a:tabLst>
                <a:tab pos="457200" algn="l"/>
              </a:tabLst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pl-PL" altLang="pl-PL" sz="28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pl-PL" sz="2800" dirty="0">
                <a:solidFill>
                  <a:srgbClr val="FF0000"/>
                </a:solidFill>
              </a:rPr>
              <a:t>zmianom klimatycznym i rywalizacji o zasoby z </a:t>
            </a:r>
            <a:r>
              <a:rPr lang="pl-PL" sz="2800" b="1" i="1" dirty="0">
                <a:solidFill>
                  <a:srgbClr val="FF0000"/>
                </a:solidFill>
              </a:rPr>
              <a:t>Homo sapiens </a:t>
            </a:r>
            <a:r>
              <a:rPr lang="pl-PL" sz="2800" i="1" dirty="0">
                <a:solidFill>
                  <a:srgbClr val="FF0000"/>
                </a:solidFill>
              </a:rPr>
              <a:t>	</a:t>
            </a:r>
            <a:r>
              <a:rPr lang="pl-PL" sz="2800" dirty="0">
                <a:solidFill>
                  <a:srgbClr val="FF0000"/>
                </a:solidFill>
              </a:rPr>
              <a:t>oraz mniejszej zdolności do adaptacji niż </a:t>
            </a:r>
            <a:r>
              <a:rPr lang="pl-PL" sz="2800" b="1" i="1" dirty="0">
                <a:solidFill>
                  <a:srgbClr val="FF0000"/>
                </a:solidFill>
              </a:rPr>
              <a:t>Homo sapiens</a:t>
            </a:r>
            <a:r>
              <a:rPr lang="pl-PL" sz="2800" i="1" dirty="0">
                <a:solidFill>
                  <a:srgbClr val="FF0000"/>
                </a:solidFill>
              </a:rPr>
              <a:t>.</a:t>
            </a:r>
          </a:p>
          <a:p>
            <a:pPr marL="0" lvl="0" indent="0">
              <a:buNone/>
              <a:tabLst>
                <a:tab pos="457200" algn="l"/>
              </a:tabLst>
            </a:pPr>
            <a:endParaRPr lang="pl-PL" sz="900" i="1" dirty="0"/>
          </a:p>
          <a:p>
            <a:pPr marL="0" lvl="0" indent="0">
              <a:buNone/>
              <a:tabLst>
                <a:tab pos="457200" algn="l"/>
              </a:tabLst>
            </a:pPr>
            <a:r>
              <a:rPr kumimoji="0" lang="pl-PL" altLang="pl-PL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B) </a:t>
            </a:r>
            <a:r>
              <a:rPr lang="pl-PL" sz="2800" dirty="0"/>
              <a:t>zmianom klimatycznym i rywalizacji o zasoby z </a:t>
            </a:r>
            <a:r>
              <a:rPr lang="pl-PL" sz="2800" b="1" i="1" dirty="0"/>
              <a:t>Australopitekiem</a:t>
            </a:r>
            <a:r>
              <a:rPr lang="pl-PL" sz="2800" i="1" dirty="0"/>
              <a:t> </a:t>
            </a:r>
            <a:r>
              <a:rPr lang="pl-PL" sz="2800" dirty="0"/>
              <a:t>oraz mniejszej zdolności do adaptacji niż 	</a:t>
            </a:r>
            <a:r>
              <a:rPr lang="pl-PL" sz="2800" b="1" i="1" dirty="0"/>
              <a:t>Australopitek</a:t>
            </a:r>
            <a:r>
              <a:rPr lang="pl-PL" sz="2800" i="1" dirty="0"/>
              <a:t>.</a:t>
            </a:r>
          </a:p>
          <a:p>
            <a:pPr marL="0" lvl="0" indent="0">
              <a:buNone/>
              <a:tabLst>
                <a:tab pos="457200" algn="l"/>
              </a:tabLst>
            </a:pPr>
            <a:endParaRPr lang="pl-PL" sz="1400" i="1" dirty="0"/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pl-PL" altLang="pl-PL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pl-PL" sz="2800" dirty="0"/>
              <a:t>zmianom klimatycznym i rywalizacji o zasoby z </a:t>
            </a:r>
            <a:r>
              <a:rPr lang="pl-PL" sz="2800" b="1" i="1" dirty="0"/>
              <a:t>Homo erectus </a:t>
            </a:r>
            <a:r>
              <a:rPr lang="pl-PL" sz="2800" dirty="0"/>
              <a:t>oraz mniejszej zdolności do adaptacji niż 	</a:t>
            </a:r>
            <a:r>
              <a:rPr lang="pl-PL" sz="2800" b="1" i="1" dirty="0"/>
              <a:t>Homo erectus</a:t>
            </a:r>
            <a:r>
              <a:rPr lang="pl-PL" sz="2800" i="1" dirty="0"/>
              <a:t>.</a:t>
            </a:r>
            <a:endParaRPr lang="pl-PL" sz="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l-PL" sz="2800" i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8D9B073-1CE7-8CE8-B0A8-CBC8BBF9E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1746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919896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82FAC-6186-B9D7-7102-7A55E3693D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5C3C1C-6099-5D2E-1EFB-B7F622513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424" y="816638"/>
            <a:ext cx="9159498" cy="3272762"/>
          </a:xfrm>
        </p:spPr>
        <p:txBody>
          <a:bodyPr>
            <a:normAutofit fontScale="90000"/>
          </a:bodyPr>
          <a:lstStyle/>
          <a:p>
            <a:pPr algn="ctr"/>
            <a:br>
              <a:rPr lang="pl-PL" alt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alt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WNIOSEK KOŃCOWY</a:t>
            </a:r>
            <a:br>
              <a:rPr lang="pl-PL" alt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alt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Poszczególne tematy różnią się w zależności od klasy, ale łączą się w szerszym kontekście biologii, </a:t>
            </a:r>
            <a:br>
              <a:rPr lang="pl-PL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tworząc całość.</a:t>
            </a:r>
            <a:b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altLang="pl-PL" dirty="0">
                <a:solidFill>
                  <a:schemeClr val="tx1"/>
                </a:solidFill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D7CFA07-0196-EDAF-7B9E-737D44734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700" y="4624820"/>
            <a:ext cx="11116876" cy="1928811"/>
          </a:xfrm>
        </p:spPr>
        <p:txBody>
          <a:bodyPr>
            <a:normAutofit/>
          </a:bodyPr>
          <a:lstStyle/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l-PL" sz="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l-PL" sz="2800" i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BDA85B2-85F1-E290-1428-9C4CE6F59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1746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565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8A291-2CE3-5551-E063-B72406F008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6A9CB2-0D9A-32F7-60ED-359867B2A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23668"/>
            <a:ext cx="7779434" cy="1320800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BUDOWA KOMÓRKI EUKARIOTYCZNEJ </a:t>
            </a:r>
            <a:br>
              <a:rPr lang="pl-PL" b="1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</a:br>
            <a:r>
              <a:rPr lang="pl-PL" b="1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- ZWIERZĘCEJ</a:t>
            </a:r>
            <a:endParaRPr lang="pl-PL" sz="6000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730B73B5-4CA1-3B61-FDDE-5DEEC9AE9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0"/>
            <a:ext cx="10647158" cy="685800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B73D441D-C9B6-015B-7ECB-D5E2E1C3A753}"/>
              </a:ext>
            </a:extLst>
          </p:cNvPr>
          <p:cNvSpPr txBox="1"/>
          <p:nvPr/>
        </p:nvSpPr>
        <p:spPr>
          <a:xfrm>
            <a:off x="0" y="5711112"/>
            <a:ext cx="3629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FF0000"/>
                </a:solidFill>
              </a:rPr>
              <a:t>KOMÓRKA </a:t>
            </a:r>
          </a:p>
          <a:p>
            <a:r>
              <a:rPr lang="pl-PL" sz="2800" b="1" dirty="0">
                <a:solidFill>
                  <a:srgbClr val="FF0000"/>
                </a:solidFill>
              </a:rPr>
              <a:t>GRZYBA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48737A36-1C01-45DD-3DEA-4DF8FCFDDD08}"/>
              </a:ext>
            </a:extLst>
          </p:cNvPr>
          <p:cNvSpPr txBox="1"/>
          <p:nvPr/>
        </p:nvSpPr>
        <p:spPr>
          <a:xfrm>
            <a:off x="-14069" y="1022458"/>
            <a:ext cx="40538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FF0000"/>
                </a:solidFill>
              </a:rPr>
              <a:t>KOMÓRKA </a:t>
            </a:r>
          </a:p>
          <a:p>
            <a:r>
              <a:rPr lang="pl-PL" sz="2800" b="1" dirty="0">
                <a:solidFill>
                  <a:srgbClr val="FF0000"/>
                </a:solidFill>
              </a:rPr>
              <a:t>ZWIERZĘCA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8284E1FD-B850-8293-CEBA-BD7A9561E088}"/>
              </a:ext>
            </a:extLst>
          </p:cNvPr>
          <p:cNvSpPr txBox="1"/>
          <p:nvPr/>
        </p:nvSpPr>
        <p:spPr>
          <a:xfrm>
            <a:off x="10365542" y="948157"/>
            <a:ext cx="40538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FF0000"/>
                </a:solidFill>
              </a:rPr>
              <a:t>KOMÓRKA </a:t>
            </a:r>
          </a:p>
          <a:p>
            <a:r>
              <a:rPr lang="pl-PL" sz="2800" b="1" dirty="0">
                <a:solidFill>
                  <a:srgbClr val="FF0000"/>
                </a:solidFill>
              </a:rPr>
              <a:t>ROŚLINNA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5479BA45-ADE0-9A42-BA35-BF2D94FE695D}"/>
              </a:ext>
            </a:extLst>
          </p:cNvPr>
          <p:cNvSpPr txBox="1"/>
          <p:nvPr/>
        </p:nvSpPr>
        <p:spPr>
          <a:xfrm>
            <a:off x="10208456" y="4828494"/>
            <a:ext cx="40538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FF0000"/>
                </a:solidFill>
              </a:rPr>
              <a:t>KOMÓRKA </a:t>
            </a:r>
          </a:p>
          <a:p>
            <a:r>
              <a:rPr lang="pl-PL" sz="2800" b="1" dirty="0">
                <a:solidFill>
                  <a:srgbClr val="FF0000"/>
                </a:solidFill>
              </a:rPr>
              <a:t>BAKTERII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08261DDF-84F1-0FB8-09B7-7F4C83693138}"/>
              </a:ext>
            </a:extLst>
          </p:cNvPr>
          <p:cNvSpPr/>
          <p:nvPr/>
        </p:nvSpPr>
        <p:spPr>
          <a:xfrm>
            <a:off x="4229426" y="4714138"/>
            <a:ext cx="1545361" cy="39879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9934FA76-3650-71A1-BEE3-7F48849BE357}"/>
              </a:ext>
            </a:extLst>
          </p:cNvPr>
          <p:cNvSpPr/>
          <p:nvPr/>
        </p:nvSpPr>
        <p:spPr>
          <a:xfrm>
            <a:off x="677334" y="2799628"/>
            <a:ext cx="1545361" cy="39879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AB66F54A-A4D4-14F4-AF31-0338254CDE13}"/>
              </a:ext>
            </a:extLst>
          </p:cNvPr>
          <p:cNvSpPr/>
          <p:nvPr/>
        </p:nvSpPr>
        <p:spPr>
          <a:xfrm>
            <a:off x="6295292" y="3429000"/>
            <a:ext cx="1545361" cy="39879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305649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4E19F9-5A7D-6888-44BB-EF4D39C6C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9191E6-9458-5ECD-A46D-DBE7D0C73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424" y="816638"/>
            <a:ext cx="9159498" cy="3272762"/>
          </a:xfrm>
        </p:spPr>
        <p:txBody>
          <a:bodyPr>
            <a:normAutofit fontScale="90000"/>
          </a:bodyPr>
          <a:lstStyle/>
          <a:p>
            <a:pPr algn="ctr"/>
            <a:br>
              <a:rPr lang="pl-PL" alt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alt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WNIOSEK KOŃCOWY</a:t>
            </a:r>
            <a:br>
              <a:rPr lang="pl-PL" alt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altLang="pl-PL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Poszczególne tematy różnią się w zależności od klasy, ale łączą się w szerszym kontekście biologii, </a:t>
            </a:r>
            <a:br>
              <a:rPr lang="pl-PL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tworząc całość.</a:t>
            </a:r>
            <a:b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altLang="pl-PL" dirty="0">
                <a:solidFill>
                  <a:schemeClr val="tx1"/>
                </a:solidFill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1D8B74D-B5ED-5D96-9149-A1CB6A61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700" y="4624820"/>
            <a:ext cx="11116876" cy="1928811"/>
          </a:xfrm>
        </p:spPr>
        <p:txBody>
          <a:bodyPr>
            <a:normAutofit/>
          </a:bodyPr>
          <a:lstStyle/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l-PL" sz="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l-PL" sz="2800" i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7E2B613-676F-8AEF-CBE8-4DE89FBE8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1746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FCB8F8BF-0C76-0569-8AF7-2F5782A7EFFB}"/>
              </a:ext>
            </a:extLst>
          </p:cNvPr>
          <p:cNvSpPr txBox="1"/>
          <p:nvPr/>
        </p:nvSpPr>
        <p:spPr>
          <a:xfrm>
            <a:off x="5438782" y="5687419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solidFill>
                  <a:srgbClr val="FF0000"/>
                </a:solidFill>
              </a:rPr>
              <a:t>DZIĘKUJĘ ZA UWAGĘ </a:t>
            </a:r>
          </a:p>
        </p:txBody>
      </p:sp>
    </p:spTree>
    <p:extLst>
      <p:ext uri="{BB962C8B-B14F-4D97-AF65-F5344CB8AC3E}">
        <p14:creationId xmlns:p14="http://schemas.microsoft.com/office/powerpoint/2010/main" val="281141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32306</TotalTime>
  <Words>2783</Words>
  <Application>Microsoft Office PowerPoint</Application>
  <PresentationFormat>Panoramiczny</PresentationFormat>
  <Paragraphs>523</Paragraphs>
  <Slides>90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90</vt:i4>
      </vt:variant>
    </vt:vector>
  </HeadingPairs>
  <TitlesOfParts>
    <vt:vector size="99" baseType="lpstr">
      <vt:lpstr>Arial</vt:lpstr>
      <vt:lpstr>Calibri</vt:lpstr>
      <vt:lpstr>Calibri Light</vt:lpstr>
      <vt:lpstr>Google Sans</vt:lpstr>
      <vt:lpstr>Lora</vt:lpstr>
      <vt:lpstr>Trebuchet MS</vt:lpstr>
      <vt:lpstr>Wingdings</vt:lpstr>
      <vt:lpstr>Wingdings 3</vt:lpstr>
      <vt:lpstr>Faseta</vt:lpstr>
      <vt:lpstr>CZŁOWIEK</vt:lpstr>
      <vt:lpstr>KRÓLESTWA</vt:lpstr>
      <vt:lpstr>KRÓLESTWA</vt:lpstr>
      <vt:lpstr>KRÓLESTWA</vt:lpstr>
      <vt:lpstr>BUDOWA KOMÓRKI EUKARIOTYCZNEJ  - ZWIERZĘCEJ</vt:lpstr>
      <vt:lpstr>BUDOWA KOMÓRKI EUKARIOTYCZNEJ  - ZWIERZĘCEJ</vt:lpstr>
      <vt:lpstr>BUDOWA KOMÓRKI EUKARIOTYCZNEJ  - ZWIERZĘCEJ</vt:lpstr>
      <vt:lpstr>BUDOWA KOMÓRKI EUKARIOTYCZNEJ  - ZWIERZĘCEJ</vt:lpstr>
      <vt:lpstr>BUDOWA KOMÓRKI EUKARIOTYCZNEJ  - ZWIERZĘCEJ</vt:lpstr>
      <vt:lpstr>BUDOWA KOMÓRKI EUKARIOTYCZNEJ  - ZWIERZĘCEJ</vt:lpstr>
      <vt:lpstr>BUDOWA KOMÓRKI EUKARIOTYCZNEJ  - ZWIERZĘCEJ</vt:lpstr>
      <vt:lpstr>BUDOWA KOMÓRKI EUKARIOTYCZNEJ  - ZWIERZĘCEJ</vt:lpstr>
      <vt:lpstr>BUDOWA KOMÓRKI EUKARIOTYCZNEJ  - ZWIERZĘCEJ</vt:lpstr>
      <vt:lpstr>BUDOWA KOMÓRKI EUKARIOTYCZNEJ  - ZWIERZĘCEJ</vt:lpstr>
      <vt:lpstr>TKANKI ZWIERZĘCE  NA PRZYKŁADZIE CZŁOWIEKA </vt:lpstr>
      <vt:lpstr>TKANKI ZWIERZĘCE  NA PRZYKŁADZIE CZŁOWIEKA </vt:lpstr>
      <vt:lpstr>TKANKI ZWIERZĘCE  NA PRZYKŁADZIE CZŁOWIEKA </vt:lpstr>
      <vt:lpstr>TKANKI ZWIERZĘCE  NA PRZYKŁADZIE CZŁOWIEKA </vt:lpstr>
      <vt:lpstr>TKANKI ZWIERZĘCE  NA PRZYKŁADZIE CZŁOWIEKA </vt:lpstr>
      <vt:lpstr>TKANKI ZWIERZĘCE  NA PRZYKŁADZIE CZŁOWIEKA </vt:lpstr>
      <vt:lpstr>TKANKI ZWIERZĘCE  NA PRZYKŁADZIE CZŁOWIEKA </vt:lpstr>
      <vt:lpstr>TKANKI ZWIERZĘCE  NA PRZYKŁADZIE CZŁOWIEKA </vt:lpstr>
      <vt:lpstr>TKANKI ZWIERZĘCE  NA PRZYKŁADZIE CZŁOWIEKA </vt:lpstr>
      <vt:lpstr>TKANKI ZWIERZĘCE  NA PRZYKŁADZIE CZŁOWIEKA </vt:lpstr>
      <vt:lpstr>TKANKI ZWIERZĘCE  NA PRZYKŁADZIE CZŁOWIEKA </vt:lpstr>
      <vt:lpstr>ANTROPOGENEZA</vt:lpstr>
      <vt:lpstr>ANTROPOGENEZA</vt:lpstr>
      <vt:lpstr>ANTROPOGENEZA</vt:lpstr>
      <vt:lpstr>ANTROPOGENEZA</vt:lpstr>
      <vt:lpstr>ANTROPOGENEZA</vt:lpstr>
      <vt:lpstr>ANTROPOGENEZA</vt:lpstr>
      <vt:lpstr>ANTROPOGENEZA</vt:lpstr>
      <vt:lpstr>ANTROPOGENEZA</vt:lpstr>
      <vt:lpstr>ANTROPOGENEZA</vt:lpstr>
      <vt:lpstr>ANTROPOGENEZA</vt:lpstr>
      <vt:lpstr>ANTROPOGENEZA</vt:lpstr>
      <vt:lpstr>ANTROPOGENEZA</vt:lpstr>
      <vt:lpstr>Prezentacja programu PowerPoint</vt:lpstr>
      <vt:lpstr>Homo sapiens  vs  Neandertalczyk</vt:lpstr>
      <vt:lpstr>Prezentacja programu PowerPoint</vt:lpstr>
      <vt:lpstr>Prezentacja programu PowerPoint</vt:lpstr>
      <vt:lpstr>PODSUMOWANIE </vt:lpstr>
      <vt:lpstr>Prezentacja programu PowerPoint</vt:lpstr>
      <vt:lpstr>Temat klasy I LO:  Budowa komórki eukariotycznej - zwierzęcej </vt:lpstr>
      <vt:lpstr>Temat klasy I LO:  Budowa komórki eukariotycznej - zwierzęcej </vt:lpstr>
      <vt:lpstr>Temat klasy I LO:  Budowa komórki eukariotycznej - zwierzęcej </vt:lpstr>
      <vt:lpstr>Temat klasy I LO:  Budowa komórki eukariotycznej - zwierzęcej </vt:lpstr>
      <vt:lpstr>Temat klasy I LO:  Budowa komórki eukariotycznej - zwierzęcej </vt:lpstr>
      <vt:lpstr>Temat klasy I LO:  Budowa komórki eukariotycznej - zwierzęcej </vt:lpstr>
      <vt:lpstr>Temat klasy I LO:  Budowa komórki eukariotycznej - zwierzęcej </vt:lpstr>
      <vt:lpstr>Temat klasy I LO:  Budowa komórki eukariotycznej - zwierzęcej </vt:lpstr>
      <vt:lpstr>Temat klasy I LO:  Budowa komórki eukariotycznej - zwierzęcej </vt:lpstr>
      <vt:lpstr>Temat klasy I LO:  Budowa komórki eukariotycznej - zwierzęcej </vt:lpstr>
      <vt:lpstr>Temat klasy I LO:  Budowa komórki eukariotycznej - zwierzęcej </vt:lpstr>
      <vt:lpstr>Temat klasy I LO:  Budowa komórki eukariotycznej - zwierzęcej </vt:lpstr>
      <vt:lpstr>Temat klasy I LO:  Budowa komórki eukariotycznej - zwierzęcej </vt:lpstr>
      <vt:lpstr>Temat klasy I LO:  Budowa komórki eukariotycznej - zwierzęcej </vt:lpstr>
      <vt:lpstr>Temat klasy I LO:  Budowa komórki eukariotycznej - zwierzęcej </vt:lpstr>
      <vt:lpstr>Temat klasy II LO:  Tkanki zwierzęce na przykładzie człowieka  </vt:lpstr>
      <vt:lpstr>Temat klasy II LO:  Tkanki zwierzęce na przykładzie człowieka  </vt:lpstr>
      <vt:lpstr>Temat klasy II LO:  Tkanki zwierzęce na przykładzie człowieka  </vt:lpstr>
      <vt:lpstr>Temat klasy II LO:  Tkanki zwierzęce na przykładzie człowieka  </vt:lpstr>
      <vt:lpstr>Temat klasy II LO:  Tkanki zwierzęce na przykładzie człowieka  </vt:lpstr>
      <vt:lpstr>Temat klasy II LO:  Tkanki zwierzęce na przykładzie człowieka  </vt:lpstr>
      <vt:lpstr>Temat klasy II LO:  Tkanki zwierzęce na przykładzie człowieka  </vt:lpstr>
      <vt:lpstr>Temat klasy II LO:  Tkanki zwierzęce na przykładzie człowieka  </vt:lpstr>
      <vt:lpstr>Temat klasy II LO:  Tkanki zwierzęce na przykładzie człowieka  </vt:lpstr>
      <vt:lpstr>Temat klasy II LO:  Tkanki zwierzęce na przykładzie człowieka  </vt:lpstr>
      <vt:lpstr>Temat klasy II LO:  Tkanki zwierzęce na przykładzie człowieka  </vt:lpstr>
      <vt:lpstr>Temat klasy II LO:  Tkanki zwierzęce na przykładzie człowieka  </vt:lpstr>
      <vt:lpstr>Temat klasy II LO:  Tkanki zwierzęce na przykładzie człowieka  </vt:lpstr>
      <vt:lpstr>Temat klasy II LO:  Tkanki zwierzęce na przykładzie człowieka  </vt:lpstr>
      <vt:lpstr>Temat klasy III i IV LO:  Antropogeneza  </vt:lpstr>
      <vt:lpstr>Temat klasy III i IV LO:  Antropogeneza  </vt:lpstr>
      <vt:lpstr>Temat klasy III i IV LO:  Antropogeneza  </vt:lpstr>
      <vt:lpstr>Temat klasy III i IV LO:  Antropogeneza  </vt:lpstr>
      <vt:lpstr>Temat klasy III i IV LO:  Antropogeneza  </vt:lpstr>
      <vt:lpstr>Temat klasy III i IV LO:  Antropogeneza  </vt:lpstr>
      <vt:lpstr>Temat klasy III i IV LO:  Antropogeneza  </vt:lpstr>
      <vt:lpstr>Temat klasy III i IV LO:  Antropogeneza  </vt:lpstr>
      <vt:lpstr>Temat klasy III i IV LO:  Antropogeneza  </vt:lpstr>
      <vt:lpstr>Temat klasy III i IV LO:  Antropogeneza  </vt:lpstr>
      <vt:lpstr>Temat klasy III i IV LO:  Antropogeneza  </vt:lpstr>
      <vt:lpstr>Temat klasy III i IV LO:  Antropogeneza  </vt:lpstr>
      <vt:lpstr>Temat klasy III i IV LO:  Antropogeneza  </vt:lpstr>
      <vt:lpstr>Temat klasy III i IV LO:  Antropogeneza  </vt:lpstr>
      <vt:lpstr>Temat klasy III i IV LO:  Antropogeneza  </vt:lpstr>
      <vt:lpstr>Temat klasy III i IV LO:  Antropogeneza  </vt:lpstr>
      <vt:lpstr> WNIOSEK KOŃCOWY  Poszczególne tematy różnią się w zależności od klasy, ale łączą się w szerszym kontekście biologii,  tworząc całość.  </vt:lpstr>
      <vt:lpstr> WNIOSEK KOŃCOWY  Poszczególne tematy różnią się w zależności od klasy, ale łączą się w szerszym kontekście biologii,  tworząc całość.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Paulina Jagielska</dc:creator>
  <cp:lastModifiedBy>Adaś</cp:lastModifiedBy>
  <cp:revision>10</cp:revision>
  <dcterms:created xsi:type="dcterms:W3CDTF">2025-03-08T17:15:52Z</dcterms:created>
  <dcterms:modified xsi:type="dcterms:W3CDTF">2025-04-04T13:41:17Z</dcterms:modified>
</cp:coreProperties>
</file>