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5" r:id="rId2"/>
    <p:sldId id="321" r:id="rId3"/>
    <p:sldId id="320" r:id="rId4"/>
    <p:sldId id="317" r:id="rId5"/>
    <p:sldId id="319" r:id="rId6"/>
    <p:sldId id="318" r:id="rId7"/>
    <p:sldId id="256" r:id="rId8"/>
    <p:sldId id="275" r:id="rId9"/>
    <p:sldId id="257" r:id="rId10"/>
    <p:sldId id="261" r:id="rId11"/>
    <p:sldId id="262" r:id="rId12"/>
    <p:sldId id="264" r:id="rId13"/>
    <p:sldId id="265" r:id="rId14"/>
    <p:sldId id="266" r:id="rId15"/>
    <p:sldId id="268" r:id="rId16"/>
    <p:sldId id="284" r:id="rId17"/>
    <p:sldId id="260" r:id="rId18"/>
    <p:sldId id="286" r:id="rId19"/>
    <p:sldId id="269" r:id="rId20"/>
    <p:sldId id="278" r:id="rId21"/>
    <p:sldId id="263" r:id="rId22"/>
    <p:sldId id="270" r:id="rId23"/>
    <p:sldId id="272" r:id="rId24"/>
    <p:sldId id="271" r:id="rId25"/>
    <p:sldId id="276" r:id="rId26"/>
    <p:sldId id="277" r:id="rId27"/>
    <p:sldId id="273" r:id="rId28"/>
    <p:sldId id="323" r:id="rId29"/>
    <p:sldId id="305" r:id="rId30"/>
    <p:sldId id="292" r:id="rId31"/>
    <p:sldId id="287" r:id="rId32"/>
    <p:sldId id="309" r:id="rId33"/>
    <p:sldId id="308" r:id="rId34"/>
    <p:sldId id="310" r:id="rId35"/>
    <p:sldId id="313" r:id="rId36"/>
    <p:sldId id="311" r:id="rId37"/>
    <p:sldId id="296" r:id="rId38"/>
    <p:sldId id="299" r:id="rId39"/>
    <p:sldId id="294" r:id="rId40"/>
    <p:sldId id="295" r:id="rId41"/>
    <p:sldId id="297" r:id="rId42"/>
    <p:sldId id="298" r:id="rId43"/>
    <p:sldId id="300" r:id="rId44"/>
    <p:sldId id="301" r:id="rId45"/>
    <p:sldId id="303" r:id="rId46"/>
    <p:sldId id="304" r:id="rId47"/>
    <p:sldId id="314" r:id="rId48"/>
    <p:sldId id="322" r:id="rId49"/>
    <p:sldId id="316" r:id="rId50"/>
    <p:sldId id="324" r:id="rId51"/>
    <p:sldId id="293" r:id="rId52"/>
    <p:sldId id="259" r:id="rId53"/>
    <p:sldId id="280" r:id="rId54"/>
    <p:sldId id="281" r:id="rId55"/>
    <p:sldId id="282" r:id="rId56"/>
    <p:sldId id="302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52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1E893-6A06-4785-8820-B429D3EA3250}" type="datetimeFigureOut">
              <a:rPr lang="pl-PL" smtClean="0"/>
              <a:t>02.04.2025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CA48-F51B-4341-8DB4-272F377A60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78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17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33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77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42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53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50CF-4B47-DD4A-7EDD-8AC8AB83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5AD64E-741E-780D-CC3A-F7056F88E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00016E-937A-B581-9B24-6C9E9AA8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6EA23E-4B62-DF20-3BF7-919F519E7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CA48-F51B-4341-8DB4-272F377A60AD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90D0A-C54D-E3FA-1604-6BE463F9D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1EEAE4-E2AA-5C10-F6A4-8CEC511E9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B881F6-29A1-EC5B-FDB5-BF4D69AE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3BF3D2-EC4C-1A08-EEB1-9EDE0178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0BC83-4D14-13B9-9853-D3AFFD4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24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F44AB-A767-5DDB-A1FD-23F5B7E9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D8F542-AAA6-0AE5-5B8A-23CEB0954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316973-3E43-135C-7A1E-0330B7C6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AB2BE8-F356-3049-781D-CEC92258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4447A-980E-BE2E-37D4-47E70C50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5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5AF9B2A-352E-6090-6D37-3B7936A88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6E23D9-DB7F-05EE-980B-41EB3551A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9DF106-5ABD-0617-013B-347F9763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0835BA-CB75-4AB5-442A-9F34868B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FF093-8CCC-ACD5-85EC-F218902F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3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908C8-2885-C81C-4B40-DB60E68B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9F380-5B74-9639-16CF-05D16426D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D5901D-44EC-E551-7ADD-60250297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78214E-61D1-1B53-C7D1-FCDA9A9E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DF77D6-0C87-9C1A-7374-884DD5DF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9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496ADC-EB21-1924-962C-8F5197B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67B26F-DEB4-A33E-00A6-48D72A21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3C7AE9-E5D7-31C3-15A8-1B199DDD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69999-2E5D-0D02-8EEE-4B19DADB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E7B43E-9728-9584-BB5C-758E82EF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93CC2-42CE-7F02-2679-4DB7E7EA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19D850-FA26-06D3-12D3-E0D30879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56A4B0-3262-ED79-7F8F-37B76B98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EF4657-9944-12B2-8E18-DD63301A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7FAF8F-AB57-22E3-A84E-11FA028C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D51C6A-EDC6-6420-BE77-4D7A4DF9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2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5393AC-0EC0-FB8C-9E90-A97A27F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098EB4-732C-0B5C-929A-922634BBE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24629-D7BE-3E30-E6F5-01AEE9499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4200F9-90A1-375D-0219-0A30CD79A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5226F9-47CF-9304-254F-95BA5124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D5F131A-ADD5-1F04-83F9-487F627C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2C5E46D-8C41-F395-7F9F-8EFD80AE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88000A-B541-A7E2-47CA-B1F78789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22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BCDDF-165C-93EE-24C0-BAC7DAA7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0AE6A7-1755-5325-F5AF-F47EA99E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C815F3F-AE24-A697-5CB1-33E51E20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C2B768-E4F8-2A4E-7230-07FFE305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4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C20158E-1D14-99E3-40AC-ED789BAB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DBEB6CA-3955-78F6-0C7A-C6DD6CD2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30585A-B884-BAD4-5574-DBD18AAA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45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2018E-E313-847D-5176-36DCE054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714B8E-E62E-ADE7-0C47-CFE476CC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1E9CA3-3A84-8F4E-25ED-36A938846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C2DECE-B659-9D17-08E2-96C3E3F5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E66B2F-2266-DF01-A00A-1841CCF0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35A3FF-A6F3-8F27-D907-D79DC97C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18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CEC20-F3C6-A1E0-82F1-26630B28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CDFC3B7-04DE-4820-B490-F3F910FD9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D7E8D2-2406-8DEE-F7F5-978FDC2C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D7F2C8-7B91-0ACC-ABCB-D9CA2181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AF02A1-51A3-BCC8-E587-ACA621E3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488E93-17DF-10C6-D7FF-F1753D32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5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15A19F-DEBC-703B-9EEC-BD46BA36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58522-F86F-0917-243E-FF7E6CD4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E78DF5-3218-4C5C-62FF-7E91A3E35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803A-A514-428E-9208-294BCEC905B8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4628C8-A1D3-C560-56BE-9D6D58958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4CAE7E-8DC0-18D1-2FCB-B3E9FCB20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B34F-51D6-4232-A9E9-235774C07D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16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.colorlitelens.com/mozaika-tes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222C5-3F94-225B-98E0-F08B95F3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955675"/>
            <a:ext cx="11601450" cy="247332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Fascynująca biologia – tajemnice działania ludzkiego ciała. </a:t>
            </a:r>
            <a:br>
              <a:rPr lang="pl-PL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0DB984-09D6-3547-FC12-9E37CF83DA57}"/>
              </a:ext>
            </a:extLst>
          </p:cNvPr>
          <p:cNvSpPr txBox="1"/>
          <p:nvPr/>
        </p:nvSpPr>
        <p:spPr>
          <a:xfrm>
            <a:off x="2971800" y="2192337"/>
            <a:ext cx="6248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OKO</a:t>
            </a:r>
            <a:r>
              <a:rPr lang="pl-PL" sz="8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l-PL" sz="80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8000" dirty="0"/>
          </a:p>
        </p:txBody>
      </p:sp>
      <p:pic>
        <p:nvPicPr>
          <p:cNvPr id="4098" name="Picture 2" descr="▷ Oczy: obrazki ruchome, animowane gify i animacje - 100% DARMO!">
            <a:extLst>
              <a:ext uri="{FF2B5EF4-FFF2-40B4-BE49-F238E27FC236}">
                <a16:creationId xmlns:a16="http://schemas.microsoft.com/office/drawing/2014/main" id="{2892B730-67B3-25A0-322C-263F1FC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72" y="4665662"/>
            <a:ext cx="5081856" cy="20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3B54-148A-C186-221F-229ED2C5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EF18E-065D-13D9-B74C-28696534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80" y="369103"/>
            <a:ext cx="354782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BUDOWA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GAŁKI OCZNEJ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54431-51DD-035E-2C99-A217C2E92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B97155-1B2D-29CA-DE13-2D1B1F6E5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64256-95D1-3691-55FF-F8C3AE58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01B82-36F4-A906-69E2-8C32390F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8CDA3D-9604-4326-7E8B-846DEED3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D27718-6E21-2D00-934E-480E0F4882AD}"/>
              </a:ext>
            </a:extLst>
          </p:cNvPr>
          <p:cNvSpPr txBox="1"/>
          <p:nvPr/>
        </p:nvSpPr>
        <p:spPr>
          <a:xfrm>
            <a:off x="294469" y="3761899"/>
            <a:ext cx="2559046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  <a:latin typeface="Google Sans"/>
              </a:rPr>
              <a:t>SPOJÓ</a:t>
            </a:r>
            <a:r>
              <a:rPr lang="pl-PL" sz="2400" b="1" i="0" dirty="0">
                <a:solidFill>
                  <a:schemeClr val="accent1"/>
                </a:solidFill>
                <a:effectLst/>
                <a:latin typeface="Google Sans"/>
              </a:rPr>
              <a:t>WKA</a:t>
            </a:r>
            <a:r>
              <a:rPr lang="pl-PL" sz="2400" b="0" i="0" dirty="0">
                <a:solidFill>
                  <a:schemeClr val="accent1"/>
                </a:solidFill>
                <a:effectLst/>
                <a:latin typeface="Google Sans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– delikatna błona śluzowa, pełniąca funkcję ochronną oczu.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Jest również odpowiedzialna za rozprowadzanie łez na powierzchni oczu.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A632CA-B52E-5F23-616C-3ED002A2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9929AE25-0DC8-B4CF-4C94-092E4BDF0840}"/>
              </a:ext>
            </a:extLst>
          </p:cNvPr>
          <p:cNvSpPr/>
          <p:nvPr/>
        </p:nvSpPr>
        <p:spPr>
          <a:xfrm rot="20498818">
            <a:off x="2040013" y="3342800"/>
            <a:ext cx="1050450" cy="271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5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DA7A-3270-CF66-1729-38DDFBBF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D5CDA4E-61C2-EFAB-2717-043490F2E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E6ACD6A-6672-0F54-F1D1-993EFFC7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ED6073-C1FE-D3ED-24AB-8C9677741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C918255-945A-712B-0FDD-E7FA6B2E9F9D}"/>
              </a:ext>
            </a:extLst>
          </p:cNvPr>
          <p:cNvSpPr txBox="1"/>
          <p:nvPr/>
        </p:nvSpPr>
        <p:spPr>
          <a:xfrm>
            <a:off x="8128366" y="4718391"/>
            <a:ext cx="2987676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TWARDÓ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WKA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 -n</a:t>
            </a:r>
            <a:r>
              <a:rPr lang="pl-PL" dirty="0">
                <a:solidFill>
                  <a:srgbClr val="000000"/>
                </a:solidFill>
              </a:rPr>
              <a:t>ieprzeźroczysta błona, osłaniająca tylną część gałki ocznej, funkcja ochronna.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76DFC0AB-F805-F41B-8575-C8A3E18D62EF}"/>
              </a:ext>
            </a:extLst>
          </p:cNvPr>
          <p:cNvSpPr/>
          <p:nvPr/>
        </p:nvSpPr>
        <p:spPr>
          <a:xfrm rot="10800000">
            <a:off x="7058860" y="4810685"/>
            <a:ext cx="1050450" cy="271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2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7217-6B47-DADA-0CE3-9506EC99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FA2FE3D-ECEA-B9E4-1942-DA13EC0C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1722" y="163677"/>
            <a:ext cx="7525793" cy="653064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925713B-36A0-0F4B-6DE4-2570E461D3EA}"/>
              </a:ext>
            </a:extLst>
          </p:cNvPr>
          <p:cNvSpPr txBox="1"/>
          <p:nvPr/>
        </p:nvSpPr>
        <p:spPr>
          <a:xfrm>
            <a:off x="8174861" y="4718391"/>
            <a:ext cx="308060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NACZYNIÓ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WKA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 - </a:t>
            </a:r>
            <a:r>
              <a:rPr lang="pl-PL" dirty="0">
                <a:solidFill>
                  <a:srgbClr val="000000"/>
                </a:solidFill>
              </a:rPr>
              <a:t>posiada naczynia krwionośne, odpowiedzialne za natlenienie i odżywienie gałki ocznej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C30EE2-4953-7726-9590-F08E3B68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747951-70D6-73A4-B1CB-B60B0B46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53014" cy="318032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767EA198-EEE3-5413-4EDD-29CC7E3EBA8A}"/>
              </a:ext>
            </a:extLst>
          </p:cNvPr>
          <p:cNvSpPr/>
          <p:nvPr/>
        </p:nvSpPr>
        <p:spPr>
          <a:xfrm rot="10800000">
            <a:off x="5687877" y="4718391"/>
            <a:ext cx="2421431" cy="287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6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F49C-59D4-171C-FA8C-70E62D44C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BECC7CC-76D6-3E3C-FE63-6B6AEE79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6C0A492-33D9-D347-DA4F-26A08E06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3EA73-4883-AAE8-C26B-653F2285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1A4C93-C38D-97E9-EA97-08C9B7DCA705}"/>
              </a:ext>
            </a:extLst>
          </p:cNvPr>
          <p:cNvSpPr txBox="1"/>
          <p:nvPr/>
        </p:nvSpPr>
        <p:spPr>
          <a:xfrm>
            <a:off x="8128366" y="4718391"/>
            <a:ext cx="298767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SIATKÓ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WKA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 </a:t>
            </a:r>
            <a:r>
              <a:rPr lang="pl-PL" i="0" dirty="0">
                <a:solidFill>
                  <a:srgbClr val="000000"/>
                </a:solidFill>
                <a:effectLst/>
                <a:latin typeface="Google Sans"/>
              </a:rPr>
              <a:t>- to błona wyścielająca wnętrze oka, która składa się z 10 warstw komórek </a:t>
            </a:r>
            <a:r>
              <a:rPr lang="pl-PL" i="0" dirty="0" err="1">
                <a:solidFill>
                  <a:srgbClr val="000000"/>
                </a:solidFill>
                <a:effectLst/>
                <a:latin typeface="Google Sans"/>
              </a:rPr>
              <a:t>fotoreceptorowych</a:t>
            </a:r>
            <a:r>
              <a:rPr lang="pl-PL" i="0" dirty="0">
                <a:solidFill>
                  <a:srgbClr val="000000"/>
                </a:solidFill>
                <a:effectLst/>
                <a:latin typeface="Google Sans"/>
              </a:rPr>
              <a:t>: czopków i pręcików.</a:t>
            </a:r>
            <a:endParaRPr lang="pl-PL" dirty="0">
              <a:solidFill>
                <a:srgbClr val="000000"/>
              </a:solidFill>
              <a:latin typeface="Google Sans"/>
            </a:endParaRP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62A564-F66D-A3CA-8AEB-C4C5AC8C1881}"/>
              </a:ext>
            </a:extLst>
          </p:cNvPr>
          <p:cNvSpPr/>
          <p:nvPr/>
        </p:nvSpPr>
        <p:spPr>
          <a:xfrm rot="10800000">
            <a:off x="5269424" y="4718391"/>
            <a:ext cx="2839884" cy="256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5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BF753-7A8F-4DAF-9AAA-D26EDA8EA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5497055-7DD5-7702-E0F1-95F64C306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377DB2-6622-A040-EBDC-5601FB7A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13435-9C44-41A9-4F2F-7DCEB28D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0BB543E-B3B1-3AAB-13FE-0D515BC02047}"/>
              </a:ext>
            </a:extLst>
          </p:cNvPr>
          <p:cNvSpPr txBox="1"/>
          <p:nvPr/>
        </p:nvSpPr>
        <p:spPr>
          <a:xfrm>
            <a:off x="8538710" y="1566589"/>
            <a:ext cx="1607153" cy="383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Google Sans"/>
              </a:rPr>
              <a:t>PLAMKA ZÓŁTA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 </a:t>
            </a:r>
            <a:endParaRPr lang="pl-PL" dirty="0">
              <a:solidFill>
                <a:srgbClr val="000000"/>
              </a:solidFill>
              <a:latin typeface="Google Sans"/>
            </a:endParaRP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E2A8A136-4C8F-CA99-D442-9ACEF479E210}"/>
              </a:ext>
            </a:extLst>
          </p:cNvPr>
          <p:cNvSpPr/>
          <p:nvPr/>
        </p:nvSpPr>
        <p:spPr>
          <a:xfrm rot="9214626">
            <a:off x="7357721" y="1945515"/>
            <a:ext cx="1212493" cy="2862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92FE1-FAC9-0FB6-994E-24F1A616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FE3B3-A906-7D3C-2C72-08EECF5B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AE8248-9D8E-C583-DFB6-2C5BAF13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8109" cy="55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55029ED-FA14-A91C-C560-719E22A4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59DB74-8571-6C67-7E61-F27ED42D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72118-9B9B-B7D9-6BB2-19F2B2CF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10BD65-FC17-7558-4BE0-4C5F52B01635}"/>
              </a:ext>
            </a:extLst>
          </p:cNvPr>
          <p:cNvSpPr txBox="1"/>
          <p:nvPr/>
        </p:nvSpPr>
        <p:spPr>
          <a:xfrm>
            <a:off x="173992" y="4460987"/>
            <a:ext cx="28533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ROGÓWKA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- przezroczysta blaszka, która tworzy przednią ścianę gałki ocznej; przez nią do oka wpada światło.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8D6DCB1E-E53F-F61D-9545-7C77C3871818}"/>
              </a:ext>
            </a:extLst>
          </p:cNvPr>
          <p:cNvSpPr/>
          <p:nvPr/>
        </p:nvSpPr>
        <p:spPr>
          <a:xfrm rot="20498818">
            <a:off x="2379203" y="4030579"/>
            <a:ext cx="1050450" cy="271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34D7-CD1F-246F-5DD6-8251B24C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52652E-59EF-B86F-E554-DBE8AD56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21E62EE-9ADA-ABA6-7882-66697525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07B4F9-6A8A-9998-A4E0-FB672C2F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4A62E83-51EE-0E44-3B02-6CCAEDDF9657}"/>
              </a:ext>
            </a:extLst>
          </p:cNvPr>
          <p:cNvSpPr txBox="1"/>
          <p:nvPr/>
        </p:nvSpPr>
        <p:spPr>
          <a:xfrm>
            <a:off x="697523" y="3429000"/>
            <a:ext cx="252192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KOMORA PRZEDNIA OKA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Google Sans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– </a:t>
            </a:r>
            <a:r>
              <a:rPr lang="pl-PL" sz="2000" dirty="0">
                <a:latin typeface="Google Sans"/>
              </a:rPr>
              <a:t>przestrzeń wypełniona cieczą wodnistą.</a:t>
            </a:r>
            <a:endParaRPr lang="pl-PL" sz="2000" b="0" i="0" dirty="0">
              <a:solidFill>
                <a:srgbClr val="000000"/>
              </a:solidFill>
              <a:effectLst/>
              <a:latin typeface="Google Sans"/>
            </a:endParaRP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D6D970B8-631B-A056-7AD3-E8007DDAB59A}"/>
              </a:ext>
            </a:extLst>
          </p:cNvPr>
          <p:cNvSpPr/>
          <p:nvPr/>
        </p:nvSpPr>
        <p:spPr>
          <a:xfrm>
            <a:off x="2217911" y="3429000"/>
            <a:ext cx="1401589" cy="29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C6A3C-6A53-D1B3-61E4-138785B6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177A522-F9D8-BC8B-FA0E-27BC26F2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46C97B-F2CB-AC49-D90A-1DA02085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E48695-34EF-B9BD-80D2-27CC6A0E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E5CF43C-EB01-18DE-EF27-44C3F650AF4E}"/>
              </a:ext>
            </a:extLst>
          </p:cNvPr>
          <p:cNvSpPr txBox="1"/>
          <p:nvPr/>
        </p:nvSpPr>
        <p:spPr>
          <a:xfrm>
            <a:off x="592432" y="4381700"/>
            <a:ext cx="297111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TĘCZÓ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WKA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 - </a:t>
            </a:r>
            <a:r>
              <a:rPr lang="pl-PL" dirty="0">
                <a:solidFill>
                  <a:srgbClr val="000000"/>
                </a:solidFill>
                <a:latin typeface="Google Sans"/>
              </a:rPr>
              <a:t>p</a:t>
            </a:r>
            <a:r>
              <a:rPr lang="pl-PL" dirty="0">
                <a:solidFill>
                  <a:srgbClr val="000000"/>
                </a:solidFill>
              </a:rPr>
              <a:t>osiada odpowiednią barwę, </a:t>
            </a:r>
          </a:p>
          <a:p>
            <a:r>
              <a:rPr lang="pl-PL" dirty="0">
                <a:solidFill>
                  <a:srgbClr val="000000"/>
                </a:solidFill>
              </a:rPr>
              <a:t>działa jak przesłona, gdyż zwiększa lub zmniejsza wielkość źrenicy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90016A92-CC2E-DABA-9F8E-AA40B0188567}"/>
              </a:ext>
            </a:extLst>
          </p:cNvPr>
          <p:cNvSpPr/>
          <p:nvPr/>
        </p:nvSpPr>
        <p:spPr>
          <a:xfrm rot="20498818">
            <a:off x="2859649" y="3984084"/>
            <a:ext cx="1050450" cy="271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0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C5302-1C39-6AFF-6064-FD07A9D0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87" y="2171700"/>
            <a:ext cx="4429125" cy="245744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- ESCAPE ROOM - </a:t>
            </a:r>
            <a:br>
              <a:rPr lang="pl-PL" sz="3600" dirty="0">
                <a:solidFill>
                  <a:schemeClr val="bg1"/>
                </a:solidFill>
              </a:rPr>
            </a:br>
            <a:br>
              <a:rPr lang="pl-PL" sz="3600" dirty="0">
                <a:solidFill>
                  <a:schemeClr val="bg1"/>
                </a:solidFill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A0A5C92-5560-5A89-29F8-655058507B85}"/>
              </a:ext>
            </a:extLst>
          </p:cNvPr>
          <p:cNvSpPr txBox="1">
            <a:spLocks/>
          </p:cNvSpPr>
          <p:nvPr/>
        </p:nvSpPr>
        <p:spPr>
          <a:xfrm>
            <a:off x="6096000" y="1276350"/>
            <a:ext cx="66675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r>
              <a:rPr lang="pl-PL" sz="6700" dirty="0">
                <a:solidFill>
                  <a:schemeClr val="bg1"/>
                </a:solidFill>
              </a:rPr>
              <a:t>TAJEMNICE OKA 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9BA14D3-5253-845C-D9B9-D931E33A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050"/>
            <a:ext cx="69246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DDD26-7C7C-BEF9-4C57-6BD91E35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224" y="365125"/>
            <a:ext cx="8827576" cy="1325563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dirty="0">
                <a:solidFill>
                  <a:schemeClr val="bg1"/>
                </a:solidFill>
              </a:rPr>
              <a:t>ZMIENNOŚĆ TĘCZÓWEK …</a:t>
            </a:r>
            <a:endParaRPr lang="pl-PL" dirty="0"/>
          </a:p>
        </p:txBody>
      </p:sp>
      <p:pic>
        <p:nvPicPr>
          <p:cNvPr id="1026" name="Picture 2" descr="Oko Png Zdjęcia - darmowe pobieranie na Freepik">
            <a:extLst>
              <a:ext uri="{FF2B5EF4-FFF2-40B4-BE49-F238E27FC236}">
                <a16:creationId xmlns:a16="http://schemas.microsoft.com/office/drawing/2014/main" id="{F9022A3F-4CDA-6F2E-98DA-5F735A1D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0" y="19192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ybie Oko Zdjęcia - darmowe pobieranie na Freepik">
            <a:extLst>
              <a:ext uri="{FF2B5EF4-FFF2-40B4-BE49-F238E27FC236}">
                <a16:creationId xmlns:a16="http://schemas.microsoft.com/office/drawing/2014/main" id="{4CB1EC9F-EA7C-C00D-B81A-563D29A40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74" y="1919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wolucja oka - SmartBee Club">
            <a:extLst>
              <a:ext uri="{FF2B5EF4-FFF2-40B4-BE49-F238E27FC236}">
                <a16:creationId xmlns:a16="http://schemas.microsoft.com/office/drawing/2014/main" id="{42F56F22-52A2-B0BC-CDED-67EA1C52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0" y="1826507"/>
            <a:ext cx="2418922" cy="24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dukty - Art of Eye">
            <a:extLst>
              <a:ext uri="{FF2B5EF4-FFF2-40B4-BE49-F238E27FC236}">
                <a16:creationId xmlns:a16="http://schemas.microsoft.com/office/drawing/2014/main" id="{FFF6B19C-39BF-C8C1-FBA5-3505CCB1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6667" y1="38667" x2="39556" y2="60000"/>
                        <a14:foregroundMark x1="39556" y1="60000" x2="64444" y2="48889"/>
                        <a14:foregroundMark x1="64444" y1="48889" x2="42222" y2="40889"/>
                        <a14:foregroundMark x1="42222" y1="40889" x2="40889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22" y="19662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ystyczna fotografia oka | Urzekające zdjęcia tęczówki - Konrad Hudaś  Fotografia">
            <a:extLst>
              <a:ext uri="{FF2B5EF4-FFF2-40B4-BE49-F238E27FC236}">
                <a16:creationId xmlns:a16="http://schemas.microsoft.com/office/drawing/2014/main" id="{C7C6F8C7-C10E-9D30-ADC4-403B08F7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81" y="4130332"/>
            <a:ext cx="5935851" cy="2474044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228167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F5A9-4336-ADBD-8F1E-AC3522E20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AD56C2F-B29F-EAD9-8CB4-9743EEB0C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F2536A-C637-7EA9-B7FD-6E3A0198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ED94ED-8B86-D6B2-F933-AF27B33E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602A26E-8C27-441F-CD24-A5E2B7E0C022}"/>
              </a:ext>
            </a:extLst>
          </p:cNvPr>
          <p:cNvSpPr txBox="1"/>
          <p:nvPr/>
        </p:nvSpPr>
        <p:spPr>
          <a:xfrm>
            <a:off x="283385" y="3429000"/>
            <a:ext cx="2130083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ŹRENICA</a:t>
            </a:r>
            <a:r>
              <a:rPr lang="pl-PL" b="1" i="0" dirty="0">
                <a:solidFill>
                  <a:srgbClr val="000000"/>
                </a:solidFill>
                <a:effectLst/>
                <a:latin typeface="Google Sans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–</a:t>
            </a:r>
          </a:p>
          <a:p>
            <a:r>
              <a:rPr lang="pl-PL" dirty="0">
                <a:solidFill>
                  <a:srgbClr val="000000"/>
                </a:solidFill>
              </a:rPr>
              <a:t>otwór przez który światło pada do wnętrza gałki ocznej; odpowiada za </a:t>
            </a:r>
            <a:r>
              <a:rPr lang="pl-PL" b="1" dirty="0">
                <a:solidFill>
                  <a:srgbClr val="000000"/>
                </a:solidFill>
              </a:rPr>
              <a:t>adaptację oka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7C5D051-A6E3-1605-DE0F-D30003BCA01F}"/>
              </a:ext>
            </a:extLst>
          </p:cNvPr>
          <p:cNvSpPr/>
          <p:nvPr/>
        </p:nvSpPr>
        <p:spPr>
          <a:xfrm>
            <a:off x="2217911" y="3429000"/>
            <a:ext cx="1794497" cy="29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6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52E84-B958-CFC7-C2E2-BF46ED8E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73F3BDF-5E9D-4317-61D9-980FB96BD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6A9C90E-FBF2-FA45-98E7-229531EB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7E1A20-C4FC-8B96-0775-4B882151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F059F8-F6BD-C5B4-E1AF-063076C0E94A}"/>
              </a:ext>
            </a:extLst>
          </p:cNvPr>
          <p:cNvSpPr txBox="1"/>
          <p:nvPr/>
        </p:nvSpPr>
        <p:spPr>
          <a:xfrm>
            <a:off x="697523" y="3429000"/>
            <a:ext cx="2228557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SOCZEWK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Google Sans"/>
              </a:rPr>
              <a:t>A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Google Sans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Google Sans"/>
              </a:rPr>
              <a:t>–</a:t>
            </a:r>
          </a:p>
          <a:p>
            <a:r>
              <a:rPr lang="pl-PL" dirty="0">
                <a:solidFill>
                  <a:srgbClr val="000000"/>
                </a:solidFill>
              </a:rPr>
              <a:t>załamuje promienie światła, co umożliwia ich skupienie na siatkówce; opowiada za </a:t>
            </a:r>
            <a:r>
              <a:rPr lang="pl-PL" b="1" dirty="0">
                <a:solidFill>
                  <a:srgbClr val="000000"/>
                </a:solidFill>
              </a:rPr>
              <a:t>akomodację oka</a:t>
            </a:r>
            <a:r>
              <a:rPr lang="pl-PL" dirty="0">
                <a:solidFill>
                  <a:srgbClr val="000000"/>
                </a:solidFill>
              </a:rPr>
              <a:t> czyli ustawienie obrazu na ostrość.</a:t>
            </a:r>
            <a:endParaRPr lang="pl-PL" b="0" i="0" dirty="0">
              <a:solidFill>
                <a:srgbClr val="000000"/>
              </a:solidFill>
              <a:effectLst/>
              <a:latin typeface="Google Sans"/>
            </a:endParaRP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30EF1B7D-73F3-5FD5-0334-E2B2A9270E46}"/>
              </a:ext>
            </a:extLst>
          </p:cNvPr>
          <p:cNvSpPr/>
          <p:nvPr/>
        </p:nvSpPr>
        <p:spPr>
          <a:xfrm>
            <a:off x="2217911" y="3429000"/>
            <a:ext cx="2385086" cy="29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0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1696D-A27D-ECB1-4585-6F3BBB94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0BF89-B02E-B7E4-7F6B-6196AA96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36D0C-8A17-7189-7149-42AACA8B82B9}"/>
              </a:ext>
            </a:extLst>
          </p:cNvPr>
          <p:cNvSpPr txBox="1"/>
          <p:nvPr/>
        </p:nvSpPr>
        <p:spPr>
          <a:xfrm>
            <a:off x="8303217" y="566241"/>
            <a:ext cx="3471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</a:t>
            </a:r>
            <a:r>
              <a:rPr lang="pl-PL" b="1" dirty="0">
                <a:solidFill>
                  <a:schemeClr val="bg1"/>
                </a:solidFill>
              </a:rPr>
              <a:t>Obraz daleki                                                     </a:t>
            </a:r>
          </a:p>
          <a:p>
            <a:r>
              <a:rPr lang="pl-PL" b="1" dirty="0">
                <a:solidFill>
                  <a:schemeClr val="bg1"/>
                </a:solidFill>
              </a:rPr>
              <a:t>           Spłaszczona</a:t>
            </a:r>
          </a:p>
          <a:p>
            <a:r>
              <a:rPr lang="pl-PL" b="1" dirty="0">
                <a:solidFill>
                  <a:schemeClr val="bg1"/>
                </a:solidFill>
              </a:rPr>
              <a:t>Światło słabo załamywane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DD781C-31BE-C810-9CAB-E7BA9D37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5" y="127002"/>
            <a:ext cx="6148226" cy="568323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8B13814-83FF-3C1F-65D5-F515A6F1C163}"/>
              </a:ext>
            </a:extLst>
          </p:cNvPr>
          <p:cNvSpPr txBox="1"/>
          <p:nvPr/>
        </p:nvSpPr>
        <p:spPr>
          <a:xfrm>
            <a:off x="8378127" y="3446343"/>
            <a:ext cx="7520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             Obraz bliski                                                        </a:t>
            </a:r>
          </a:p>
          <a:p>
            <a:r>
              <a:rPr lang="pl-PL" b="1" dirty="0">
                <a:solidFill>
                  <a:schemeClr val="bg1"/>
                </a:solidFill>
              </a:rPr>
              <a:t>                Wypukła</a:t>
            </a:r>
          </a:p>
          <a:p>
            <a:r>
              <a:rPr lang="pl-PL" b="1" dirty="0">
                <a:solidFill>
                  <a:schemeClr val="bg1"/>
                </a:solidFill>
              </a:rPr>
              <a:t>Światło mocno załamywane</a:t>
            </a:r>
          </a:p>
        </p:txBody>
      </p:sp>
    </p:spTree>
    <p:extLst>
      <p:ext uri="{BB962C8B-B14F-4D97-AF65-F5344CB8AC3E}">
        <p14:creationId xmlns:p14="http://schemas.microsoft.com/office/powerpoint/2010/main" val="14025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EC7F-7857-6D86-5280-78050902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76159CA-2B5A-0ECC-2B93-F88B28D71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1ADF1E-4678-8989-4FB2-567C8E5A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F16FA-562D-F7BA-10ED-A8E75BF0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0E561A4-AC59-FF41-C3D6-697015FA7406}"/>
              </a:ext>
            </a:extLst>
          </p:cNvPr>
          <p:cNvSpPr txBox="1"/>
          <p:nvPr/>
        </p:nvSpPr>
        <p:spPr>
          <a:xfrm>
            <a:off x="7457376" y="681037"/>
            <a:ext cx="30333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Google Sans"/>
              </a:rPr>
              <a:t>CIAŁKO SZKLISTE </a:t>
            </a:r>
          </a:p>
          <a:p>
            <a:r>
              <a:rPr lang="pl-PL" dirty="0">
                <a:solidFill>
                  <a:srgbClr val="000000"/>
                </a:solidFill>
                <a:latin typeface="Google Sans"/>
              </a:rPr>
              <a:t>- nadaje kształt i sprężystość</a:t>
            </a:r>
          </a:p>
          <a:p>
            <a:r>
              <a:rPr lang="pl-PL" dirty="0">
                <a:solidFill>
                  <a:srgbClr val="000000"/>
                </a:solidFill>
                <a:latin typeface="Google Sans"/>
              </a:rPr>
              <a:t>  gałce ocznej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E1DB03D-C1AC-B534-018D-7A8A3F1F3B2E}"/>
              </a:ext>
            </a:extLst>
          </p:cNvPr>
          <p:cNvSpPr/>
          <p:nvPr/>
        </p:nvSpPr>
        <p:spPr>
          <a:xfrm rot="7973170">
            <a:off x="5346916" y="1680493"/>
            <a:ext cx="2385086" cy="29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8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A6254-D5CE-896F-1B29-0BC4609E9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F8D7D9B-A249-C810-D1C3-0BBDBA225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F5D15DC-F393-C314-90C8-4213F19A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47F4C-A1FD-A16C-B0D9-DCF2EEE2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2A55745-662D-228A-20A5-B7B82E94BC2E}"/>
              </a:ext>
            </a:extLst>
          </p:cNvPr>
          <p:cNvSpPr txBox="1"/>
          <p:nvPr/>
        </p:nvSpPr>
        <p:spPr>
          <a:xfrm>
            <a:off x="9810428" y="3346762"/>
            <a:ext cx="2053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Google Sans"/>
              </a:rPr>
              <a:t>NERW </a:t>
            </a:r>
          </a:p>
          <a:p>
            <a:pPr algn="ctr"/>
            <a:r>
              <a:rPr lang="pl-PL" sz="2400" b="1" dirty="0">
                <a:solidFill>
                  <a:srgbClr val="000000"/>
                </a:solidFill>
                <a:latin typeface="Google Sans"/>
              </a:rPr>
              <a:t>WZROKOWY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698F9571-5053-FBBB-125C-0527B266C549}"/>
              </a:ext>
            </a:extLst>
          </p:cNvPr>
          <p:cNvSpPr/>
          <p:nvPr/>
        </p:nvSpPr>
        <p:spPr>
          <a:xfrm rot="10800000">
            <a:off x="9085960" y="3420755"/>
            <a:ext cx="1098630" cy="2213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0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74BD-4647-17DE-5E90-A15B0FD5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68FAB70-6598-A597-70A9-D0D53B32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6381" l="6446" r="91405">
                        <a14:foregroundMark x1="32397" y1="12952" x2="46942" y2="4762"/>
                        <a14:foregroundMark x1="46942" y1="4762" x2="47603" y2="4762"/>
                        <a14:foregroundMark x1="8595" y1="56190" x2="7107" y2="45524"/>
                        <a14:foregroundMark x1="7107" y1="45524" x2="9752" y2="53524"/>
                        <a14:foregroundMark x1="9752" y1="53524" x2="8430" y2="55810"/>
                        <a14:foregroundMark x1="27934" y1="84762" x2="44628" y2="96571"/>
                        <a14:foregroundMark x1="90744" y1="43619" x2="91074" y2="50476"/>
                        <a14:foregroundMark x1="91405" y1="55429" x2="91405" y2="55429"/>
                        <a14:foregroundMark x1="91405" y1="55429" x2="91405" y2="55429"/>
                        <a14:foregroundMark x1="6446" y1="52952" x2="6612" y2="45714"/>
                        <a14:backgroundMark x1="26942" y1="21333" x2="27438" y2="19048"/>
                        <a14:backgroundMark x1="33388" y1="15810" x2="34215" y2="15810"/>
                        <a14:backgroundMark x1="21157" y1="74667" x2="20992" y2="74095"/>
                        <a14:backgroundMark x1="27934" y1="80381" x2="27107" y2="80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217" y="327354"/>
            <a:ext cx="7525793" cy="65306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4255444-0967-601D-509E-C8B84C22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344D2-1626-8540-05AA-2E9EA452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D3DE746-9A89-6FAA-794E-2E0988307AFA}"/>
              </a:ext>
            </a:extLst>
          </p:cNvPr>
          <p:cNvSpPr txBox="1"/>
          <p:nvPr/>
        </p:nvSpPr>
        <p:spPr>
          <a:xfrm>
            <a:off x="10184590" y="3346762"/>
            <a:ext cx="136164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000000"/>
                </a:solidFill>
                <a:latin typeface="Google Sans"/>
              </a:rPr>
              <a:t>PLAMKA ŚLEPA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BB5D3C4A-7076-3B4B-EAAF-F615A8E281A9}"/>
              </a:ext>
            </a:extLst>
          </p:cNvPr>
          <p:cNvSpPr/>
          <p:nvPr/>
        </p:nvSpPr>
        <p:spPr>
          <a:xfrm rot="10800000">
            <a:off x="8187058" y="3534558"/>
            <a:ext cx="1997532" cy="2005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CF6F7-FD8E-E5A0-A844-600553A9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6349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JAK POWSTAJE OBRAZ?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7300CC-01E5-09C0-3269-28FF81ED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7B7EEC-F301-2847-1D4A-11521E2C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172" y="1825625"/>
            <a:ext cx="8990835" cy="41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5F904-5061-256F-5F9B-A5531CC8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91E85-B848-9944-A934-CE10B1DE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6349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JAK POWSTAJE OBRAZ?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35E72-555A-DF9F-4F00-33E9BF8E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5665E50-A6E4-1DCF-162E-36A7C5DF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172" y="1825625"/>
            <a:ext cx="8990835" cy="414091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9D30A0-54B9-FBE9-B74B-B811CB19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181" y="365125"/>
            <a:ext cx="2927646" cy="62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0B716-4CBD-AD7F-ACCE-517C003D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WADY WZROKU I CHOROBY OCZU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B144D-C17B-0769-38CA-F60C8DF6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0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47F2F-3BC5-8E29-A922-AEA1F1719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54028E-1E2E-8141-2F20-6F8F482D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8600"/>
            <a:ext cx="11506200" cy="871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Witajcie, Młodzi Odkrywcy! </a:t>
            </a:r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424331-D8EF-649B-9B20-8FF56A79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2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451D6-F4D2-C251-94AD-1901F485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DALTONIZM = ŚLEPOTA BARW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F86561-F5F5-46D9-2357-7645AAF9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8" name="Picture 4" descr="Daltonizm - Daltonista - Test | Centrum Medyczne Dąbrowskiego Zgierz">
            <a:extLst>
              <a:ext uri="{FF2B5EF4-FFF2-40B4-BE49-F238E27FC236}">
                <a16:creationId xmlns:a16="http://schemas.microsoft.com/office/drawing/2014/main" id="{C41CF018-9C64-C39B-9E86-445634AF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5" y="1804988"/>
            <a:ext cx="629046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5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BE4D8-02CB-581D-CFAF-CEAA1C63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TEST ISHIHARA</a:t>
            </a:r>
            <a:endParaRPr lang="pl-PL" sz="6600" dirty="0">
              <a:solidFill>
                <a:schemeClr val="bg1"/>
              </a:solidFill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FEAF93F-985C-B9B5-19BA-BBC1B4D60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927" y="1731168"/>
            <a:ext cx="4244873" cy="4291013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811C42-FCEB-1683-6516-9B21632F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89234" l="3340" r="82515">
                        <a14:foregroundMark x1="23183" y1="13665" x2="33595" y2="8903"/>
                        <a14:foregroundMark x1="33595" y1="8903" x2="48330" y2="8282"/>
                        <a14:foregroundMark x1="48330" y1="8282" x2="59725" y2="11180"/>
                        <a14:foregroundMark x1="59725" y1="11180" x2="65226" y2="14493"/>
                        <a14:foregroundMark x1="36149" y1="7453" x2="46758" y2="7039"/>
                        <a14:foregroundMark x1="46758" y1="7039" x2="57564" y2="10352"/>
                        <a14:foregroundMark x1="57564" y1="10352" x2="59332" y2="12008"/>
                        <a14:foregroundMark x1="38507" y1="7453" x2="49116" y2="7039"/>
                        <a14:foregroundMark x1="49116" y1="7039" x2="59136" y2="9938"/>
                        <a14:foregroundMark x1="59136" y1="9938" x2="59725" y2="10352"/>
                        <a14:foregroundMark x1="10216" y1="27329" x2="3733" y2="39130"/>
                        <a14:foregroundMark x1="3733" y1="39130" x2="3340" y2="57764"/>
                        <a14:foregroundMark x1="3340" y1="57764" x2="9823" y2="69358"/>
                        <a14:foregroundMark x1="9823" y1="69358" x2="12377" y2="27329"/>
                        <a14:foregroundMark x1="12377" y1="27329" x2="10216" y2="28157"/>
                        <a14:foregroundMark x1="76228" y1="26915" x2="85069" y2="40166"/>
                        <a14:foregroundMark x1="85069" y1="40166" x2="85462" y2="54451"/>
                        <a14:foregroundMark x1="85462" y1="54451" x2="80354" y2="69772"/>
                        <a14:foregroundMark x1="80354" y1="69772" x2="75639" y2="58178"/>
                        <a14:foregroundMark x1="75639" y1="58178" x2="78978" y2="28986"/>
                        <a14:foregroundMark x1="80157" y1="32712" x2="85658" y2="48861"/>
                        <a14:foregroundMark x1="85658" y1="48861" x2="83890" y2="60041"/>
                        <a14:foregroundMark x1="83890" y1="60041" x2="79764" y2="69565"/>
                        <a14:foregroundMark x1="79764" y1="69565" x2="74656" y2="57971"/>
                        <a14:foregroundMark x1="74656" y1="57971" x2="78193" y2="30642"/>
                        <a14:foregroundMark x1="80550" y1="36853" x2="82515" y2="55280"/>
                        <a14:foregroundMark x1="82515" y1="55280" x2="78193" y2="43685"/>
                        <a14:foregroundMark x1="78193" y1="43685" x2="79371" y2="41408"/>
                        <a14:foregroundMark x1="22790" y1="87164" x2="37721" y2="92547"/>
                        <a14:foregroundMark x1="37721" y1="92547" x2="62672" y2="87785"/>
                        <a14:foregroundMark x1="62672" y1="87785" x2="33988" y2="83023"/>
                        <a14:foregroundMark x1="33988" y1="83023" x2="22004" y2="85093"/>
                        <a14:foregroundMark x1="31827" y1="90476" x2="46365" y2="93582"/>
                        <a14:foregroundMark x1="46365" y1="93582" x2="35363" y2="88613"/>
                        <a14:foregroundMark x1="35363" y1="88613" x2="33399" y2="89234"/>
                      </a14:backgroundRemoval>
                    </a14:imgEffect>
                  </a14:imgLayer>
                </a14:imgProps>
              </a:ext>
            </a:extLst>
          </a:blip>
          <a:srcRect t="3364" r="12445" b="3364"/>
          <a:stretch/>
        </p:blipFill>
        <p:spPr>
          <a:xfrm>
            <a:off x="838201" y="1731168"/>
            <a:ext cx="4244874" cy="429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181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028A0-BA16-62FC-1D0B-1FD5AED8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KRÓTKO- i DALEKOWZROCZNOŚĆ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98B791-9021-60E2-BB53-6666E6ED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2A7080-9CCF-4B10-51FD-031A054F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4" y="1919288"/>
            <a:ext cx="11784471" cy="45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9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EE701-BE23-EE09-D0AA-F06D5D91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A55B4-9D13-7181-EFF9-7156CDBD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Krótkowzroczność i dalekowzroczność: co to znaczy? co się zmienia i  dlaczego? - Brainly.pl">
            <a:extLst>
              <a:ext uri="{FF2B5EF4-FFF2-40B4-BE49-F238E27FC236}">
                <a16:creationId xmlns:a16="http://schemas.microsoft.com/office/drawing/2014/main" id="{E7610924-6552-BFDA-FF68-6EEA9909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63322"/>
            <a:ext cx="11410948" cy="6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2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56273-2FE6-02F4-7A6B-3EC3AEDA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ASTYGMATYZM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43FE589-5806-2674-8AD6-AA21C828A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8" name="Picture 8" descr="Astygmatyzm - Jak Widzi? Czy Można Go Wyleczyć? Wyjaśniamy.">
            <a:extLst>
              <a:ext uri="{FF2B5EF4-FFF2-40B4-BE49-F238E27FC236}">
                <a16:creationId xmlns:a16="http://schemas.microsoft.com/office/drawing/2014/main" id="{712EB133-29EF-37BC-0F22-197AFF92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24" y="1463991"/>
            <a:ext cx="9138275" cy="51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18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3CEC-AB80-1489-616C-36A34E51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2D623E-FA9C-22AB-028F-6420C9AF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ASTYGMATYZM</a:t>
            </a:r>
          </a:p>
        </p:txBody>
      </p:sp>
      <p:pic>
        <p:nvPicPr>
          <p:cNvPr id="10244" name="Picture 4" descr="Blog - Astygmatyzm - co to jest? Optyk Studio">
            <a:extLst>
              <a:ext uri="{FF2B5EF4-FFF2-40B4-BE49-F238E27FC236}">
                <a16:creationId xmlns:a16="http://schemas.microsoft.com/office/drawing/2014/main" id="{546859A6-D805-17E4-08FB-0B0522AA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9" y="4768851"/>
            <a:ext cx="54840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Jak widzi osoba z astygmatyzmem? - ZikoZiko">
            <a:extLst>
              <a:ext uri="{FF2B5EF4-FFF2-40B4-BE49-F238E27FC236}">
                <a16:creationId xmlns:a16="http://schemas.microsoft.com/office/drawing/2014/main" id="{0632E488-FE57-3FE0-C45D-0146CAAE8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8357" r="6475" b="3782"/>
          <a:stretch/>
        </p:blipFill>
        <p:spPr bwMode="auto">
          <a:xfrm>
            <a:off x="5010150" y="365125"/>
            <a:ext cx="63436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59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B6515-054A-2811-D5B5-105B0381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JAK WIDZI ASTYGMATYK?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2C2D6-C34D-54DB-1E17-11903680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B03918-15A4-1764-1B0E-F173E4D7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0" y="1395243"/>
            <a:ext cx="1161617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129C1A-41FC-1C60-4D03-6385DFD9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ZAPALENIE SPOJÓWEK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11B90C-ABC7-A533-BDDD-1C278342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74" y="1690688"/>
            <a:ext cx="5380463" cy="4595812"/>
          </a:xfrm>
        </p:spPr>
      </p:pic>
    </p:spTree>
    <p:extLst>
      <p:ext uri="{BB962C8B-B14F-4D97-AF65-F5344CB8AC3E}">
        <p14:creationId xmlns:p14="http://schemas.microsoft.com/office/powerpoint/2010/main" val="352720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64A14-94D1-901E-A6C0-DA6F1B65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ZEZ          -&gt; mięśnie oka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926CF-E568-D4DA-7FE4-1F1D3194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22F64B-E8A3-0050-86ED-7A26E2F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186487" cy="1722012"/>
          </a:xfrm>
          <a:prstGeom prst="rect">
            <a:avLst/>
          </a:prstGeom>
        </p:spPr>
      </p:pic>
      <p:pic>
        <p:nvPicPr>
          <p:cNvPr id="5122" name="Picture 2" descr="Choroba zezowa - diagnostyka i leczenie - KODANO Blog">
            <a:extLst>
              <a:ext uri="{FF2B5EF4-FFF2-40B4-BE49-F238E27FC236}">
                <a16:creationId xmlns:a16="http://schemas.microsoft.com/office/drawing/2014/main" id="{C68B5042-D9A8-E382-F150-B5DDA72C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884782"/>
            <a:ext cx="5085058" cy="56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87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2F6296-D1F6-51CA-DBCB-251D4447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ZAĆMA – KATARAKTA = zmętnienie soczewki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83C91E-2118-F254-EB16-B3FE3CEC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A7E9E9-AC89-A41F-FDC2-33038BDA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06" y="1825625"/>
            <a:ext cx="7081588" cy="43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F81A5-2856-46EE-1D33-A8B11DB2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C0111-B5B0-3808-C811-14BE4867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8600"/>
            <a:ext cx="11506200" cy="871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Witajcie, Młodzi Odkrywcy! </a:t>
            </a:r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88D3E-3A9B-A2DD-D941-1166CF5C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14450"/>
            <a:ext cx="11506200" cy="51784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36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Wasza misja jest niezwykle ważna – staniecie się częścią zespołu badawczego, który stara się odkryć tajemnice jednego z ludzkich zmysłów.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W laboratorium stworzono nowoczesny, 4D model oka, ale coś poszło nie tak!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Fragmenty modelu zostały rozproszone w czasie                                  i przestrzeni, a bez nich cała struktura oka nie może zostać ukończona. </a:t>
            </a:r>
          </a:p>
        </p:txBody>
      </p:sp>
    </p:spTree>
    <p:extLst>
      <p:ext uri="{BB962C8B-B14F-4D97-AF65-F5344CB8AC3E}">
        <p14:creationId xmlns:p14="http://schemas.microsoft.com/office/powerpoint/2010/main" val="34572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1B46F-1916-D134-D670-60F30EA4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1E0A9-EFAC-005A-B12F-ADDD206D5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Najczęstszą przyczyną zaćmy jest starzenie się soczewki.</a:t>
            </a:r>
          </a:p>
          <a:p>
            <a:endParaRPr lang="pl-PL" b="0" i="0" dirty="0">
              <a:solidFill>
                <a:srgbClr val="FFFFFF"/>
              </a:solidFill>
              <a:effectLst/>
              <a:latin typeface="Lora" pitchFamily="2" charset="-18"/>
            </a:endParaRP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 Może być ona także skutkiem cukrzycy, urazów mechanicznych, działania promieni rentgenowskich lub zakażenia bakteriami tężca. </a:t>
            </a:r>
          </a:p>
          <a:p>
            <a:endParaRPr lang="pl-PL" dirty="0">
              <a:solidFill>
                <a:srgbClr val="FFFFFF"/>
              </a:solidFill>
              <a:latin typeface="Lora" pitchFamily="2" charset="-18"/>
            </a:endParaRP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Leczenie, zwykle operacyjne, polega na zastąpieniu uszkodzonej chorobą soczewki – sztuczną.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0851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31D1D-4A2E-4629-1555-90FE7A9B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ODWARSTWIENIE SIATKÓWKI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E95B0-AD2C-D91A-66B1-9E7D2FD5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C494ED-64E9-3082-C435-CDAB32A7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825625"/>
            <a:ext cx="66005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3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E61FC-ECFF-9E95-A0BC-F6979D9E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4208BA-9B0D-A09D-BA01-E7AFFA59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Choroba, której „sygnałami ostrzegawczymi” jest widzenie silnych błysków świetlnych, a następnie dymu, ciemnej zasłony ograniczającej obraz.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Jest to spowodowane zmianami zwyrodnieniowymi w siatkówce i powstawaniem w niej otworów. </a:t>
            </a:r>
          </a:p>
          <a:p>
            <a:endParaRPr lang="pl-PL" b="0" i="0" dirty="0">
              <a:solidFill>
                <a:srgbClr val="FFFFFF"/>
              </a:solidFill>
              <a:effectLst/>
              <a:latin typeface="Lora" pitchFamily="2" charset="-18"/>
            </a:endParaRP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W leczeniu stosuje się zabiegi operacyjne z wykorzystaniem niskich temperatur, tak zwaną krioterapię.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463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B2974-5DDE-AEEA-046A-F64B7DEA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JASKRA        -&gt;  siatkówka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D9320-761A-C0CE-28BC-3600AAAC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3CBF65-951F-DF3E-B0CA-B3686864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825625"/>
            <a:ext cx="6991351" cy="46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1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158E3-49A5-6ED3-C119-8C1173FC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5B827-2536-F4F0-59F9-AB7CD99D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65126"/>
            <a:ext cx="11430000" cy="6683374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Choroba będąca najczęstszą przyczyną utraty wzroku.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Zazwyczaj rozwija się powoli, dając przejściowe objawy zamazywania obrazu, pojawiania się kolorowych pierścieni wokół źródeł światła i bólów głowy.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W późniejszym etapie rozwoju schorzenia pole widzenia ulega zawężaniu.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Zwiększenie ilości cieczy wodnistej między tęczówką a rogówką powoduje wzrost ciśnienia wewnątrzgałkowego i zaburzenie krążenia krwi w oku, co prowadzi do uszkodzenia komórek siatkówki i nerwu wzrokowego.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Leczenie polega na doborze takiej dawki leków, która obniża ciśnienie wewnątrzgałkowe. 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Lora" pitchFamily="2" charset="-18"/>
              </a:rPr>
              <a:t>W zaawansowanych stadiach choroby stosuje się leczenie operacyjne, najczęściej laserowe, w celu udrożnienia odpływu cieczy komorowej z oka.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139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63E92-1EEB-84AC-3F48-C732BAAA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CZY ZAWSZE MOŻEMY WIERZYĆ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TO CO WIDZIMY?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5F9EEC-88B4-FA64-06FC-19B706B5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65881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NIE …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D0C815-0519-AC7D-7D75-8C940A58A40F}"/>
              </a:ext>
            </a:extLst>
          </p:cNvPr>
          <p:cNvSpPr txBox="1"/>
          <p:nvPr/>
        </p:nvSpPr>
        <p:spPr>
          <a:xfrm>
            <a:off x="2171700" y="1728788"/>
            <a:ext cx="954405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3200" b="1" i="0" dirty="0">
                <a:solidFill>
                  <a:srgbClr val="202122"/>
                </a:solidFill>
                <a:effectLst/>
                <a:latin typeface="Google Sans"/>
              </a:rPr>
              <a:t>Złudzenie optyczne</a:t>
            </a:r>
            <a:r>
              <a:rPr lang="pl-PL" sz="3200" b="0" i="0" dirty="0">
                <a:solidFill>
                  <a:srgbClr val="202122"/>
                </a:solidFill>
                <a:effectLst/>
                <a:latin typeface="Google Sans"/>
              </a:rPr>
              <a:t> – błędna interpretacja obrazu przez </a:t>
            </a:r>
            <a:r>
              <a:rPr lang="pl-PL" sz="3200" b="0" i="0" u="none" strike="noStrike" dirty="0">
                <a:effectLst/>
                <a:latin typeface="Google Sans"/>
              </a:rPr>
              <a:t>mózg</a:t>
            </a:r>
            <a:r>
              <a:rPr lang="pl-PL" sz="3200" b="0" i="0" dirty="0">
                <a:solidFill>
                  <a:srgbClr val="202122"/>
                </a:solidFill>
                <a:effectLst/>
                <a:latin typeface="Google Sans"/>
              </a:rPr>
              <a:t> pod wpływem kontrastu, cieni, użycia kolorów, które automatycznie wprowadzają mózg w błędny tok myślenia. </a:t>
            </a:r>
          </a:p>
          <a:p>
            <a:endParaRPr lang="pl-PL" sz="3200" b="0" i="0" dirty="0">
              <a:solidFill>
                <a:srgbClr val="202122"/>
              </a:solidFill>
              <a:effectLst/>
              <a:latin typeface="Google Sans"/>
            </a:endParaRPr>
          </a:p>
          <a:p>
            <a:r>
              <a:rPr lang="pl-PL" sz="3200" b="0" i="0" dirty="0">
                <a:solidFill>
                  <a:srgbClr val="202122"/>
                </a:solidFill>
                <a:effectLst/>
                <a:latin typeface="Google Sans"/>
              </a:rPr>
              <a:t>Złudzenie wynika z mechanizmów działania </a:t>
            </a:r>
            <a:r>
              <a:rPr lang="pl-PL" sz="3200" b="0" i="0" u="none" strike="noStrike" dirty="0">
                <a:effectLst/>
                <a:latin typeface="Google Sans"/>
              </a:rPr>
              <a:t>percepcji</a:t>
            </a:r>
            <a:r>
              <a:rPr lang="pl-PL" sz="3200" b="0" i="0" dirty="0">
                <a:solidFill>
                  <a:srgbClr val="202122"/>
                </a:solidFill>
                <a:effectLst/>
                <a:latin typeface="Google Sans"/>
              </a:rPr>
              <a:t>, które zazwyczaj pomagają w postrzeganiu. Jednak w określonych warunkach mogą powodować tylko pozorne wrażenia.</a:t>
            </a:r>
            <a:endParaRPr lang="pl-PL" sz="32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44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6E7EC-ACF5-8E3B-E4BD-23C90989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ILUZJE OPTYCZNE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911A14-4936-1286-C7EB-F33B76C9B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B082737-C409-B82A-511D-D2E28724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614487"/>
            <a:ext cx="4419600" cy="449579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24A3485-CF0B-AC9C-1382-C01AFA6808A8}"/>
              </a:ext>
            </a:extLst>
          </p:cNvPr>
          <p:cNvSpPr txBox="1"/>
          <p:nvPr/>
        </p:nvSpPr>
        <p:spPr>
          <a:xfrm>
            <a:off x="5667375" y="389850"/>
            <a:ext cx="6029325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Porównaj kafelki A i B. </a:t>
            </a:r>
          </a:p>
          <a:p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Określ, która jest ciemniejsza a która jaśniejsza.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8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FD23-F30D-92FD-9EB9-084A2B614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C0412-CB9B-F35C-2A61-4B5D2598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ILUZJE OPTYCZNE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353FD-A18E-9ECF-896A-3A159F27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661078E-241D-F1C1-ACC5-E89877D3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48619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64E8DBF-9089-666D-8C14-76A9C43D9EE4}"/>
              </a:ext>
            </a:extLst>
          </p:cNvPr>
          <p:cNvSpPr txBox="1"/>
          <p:nvPr/>
        </p:nvSpPr>
        <p:spPr>
          <a:xfrm>
            <a:off x="8696325" y="3119755"/>
            <a:ext cx="2238375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Przykład złudzenia optycznego: </a:t>
            </a:r>
          </a:p>
          <a:p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wbrew pozorom, pole </a:t>
            </a:r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 nie jest ciemniejsze niż 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EF2630D-B281-50AA-8B7F-7704BDA7E201}"/>
              </a:ext>
            </a:extLst>
          </p:cNvPr>
          <p:cNvSpPr txBox="1"/>
          <p:nvPr/>
        </p:nvSpPr>
        <p:spPr>
          <a:xfrm>
            <a:off x="5667375" y="389850"/>
            <a:ext cx="6029325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Porównaj kafelki A i B. </a:t>
            </a:r>
          </a:p>
          <a:p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Określ, która jest ciemniejsza a która jaśniejsza.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76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2EEA3-BDEC-88A7-EAD3-2B6AF97D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CB00A4-8E91-422F-6219-5AB2DA432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027" y="1690688"/>
            <a:ext cx="3020546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CBDB62-06FB-5BFE-0D64-4D9EAA59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59" y="1690688"/>
            <a:ext cx="2933387" cy="43513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E45EF66-E5D9-FF69-E7B6-2D3B006306DB}"/>
              </a:ext>
            </a:extLst>
          </p:cNvPr>
          <p:cNvSpPr txBox="1"/>
          <p:nvPr/>
        </p:nvSpPr>
        <p:spPr>
          <a:xfrm>
            <a:off x="5667375" y="389850"/>
            <a:ext cx="60293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Określ, która linia: </a:t>
            </a:r>
            <a:r>
              <a:rPr lang="pl-PL" sz="2400" b="1" i="0" dirty="0">
                <a:solidFill>
                  <a:schemeClr val="accent1"/>
                </a:solidFill>
                <a:effectLst/>
                <a:latin typeface="Google Sans"/>
              </a:rPr>
              <a:t>niebieska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 czy </a:t>
            </a:r>
            <a:r>
              <a:rPr lang="pl-PL" sz="2400" b="1" i="0" dirty="0">
                <a:solidFill>
                  <a:srgbClr val="C00000"/>
                </a:solidFill>
                <a:effectLst/>
                <a:latin typeface="Google Sans"/>
              </a:rPr>
              <a:t>czerwona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 jest przedłużeniem linii </a:t>
            </a:r>
            <a:r>
              <a:rPr lang="pl-PL" sz="2400" b="1" i="0" dirty="0">
                <a:solidFill>
                  <a:srgbClr val="202122"/>
                </a:solidFill>
                <a:effectLst/>
                <a:latin typeface="Google Sans"/>
              </a:rPr>
              <a:t>czarnej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Google Sans"/>
              </a:rPr>
              <a:t>.  Czy jesteś pewien?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7CB10-1FC9-7292-8910-F6908C5C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"/>
            <a:ext cx="10915650" cy="100965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CZAS NA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57DEE-83B4-DFF4-1C9A-CEBC292C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838200"/>
            <a:ext cx="11410950" cy="582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Puzzle. Ułóż puzzle zgodnie ze wzorem.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kern="100" dirty="0" err="1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Wykreślanka</a:t>
            </a: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. Znajdź i wykreśl poniższe słowa.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Uzupełnij schemat budowy oka. Dopasuj prawidłowe nazwy  do elementów zaznaczonych na schemacie.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Połącz elementy aparatu ochronnego oka z ich funkcjami.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Połącz elementy budowy gałki ocznej z ich opisem.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Ułóż podane nazwy w taki kolejności,  aby zobrazować drogę światła przez oko ludzkie.</a:t>
            </a:r>
          </a:p>
        </p:txBody>
      </p:sp>
    </p:spTree>
    <p:extLst>
      <p:ext uri="{BB962C8B-B14F-4D97-AF65-F5344CB8AC3E}">
        <p14:creationId xmlns:p14="http://schemas.microsoft.com/office/powerpoint/2010/main" val="219147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EA40A-E142-6043-B329-DBA8DD30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D410D-DFC6-A735-A7D9-6A63307C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8600"/>
            <a:ext cx="11506200" cy="871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Witajcie, Młodzi Odkrywcy! </a:t>
            </a:r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8E77A4-B6B0-E9FA-4EA8-87CFED5B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14450"/>
            <a:ext cx="11506200" cy="51784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3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Waszym zadaniem jest rozwiązać zagadki, odzyskać wszystkie brakujące elementy i złożyć je w jedną, pełną całość, zanim będzie za późno!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Wykorzystajcie swoją wiedzę, logiczne myślenie i kreatywność, by odkryć tajemnice oka i przywrócić harmonię w laboratorium.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3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Każdy rozwiązany problem przybliży was do ukończenia modelu – ale pamiętajcie, czas ucieka! </a:t>
            </a:r>
          </a:p>
        </p:txBody>
      </p:sp>
    </p:spTree>
    <p:extLst>
      <p:ext uri="{BB962C8B-B14F-4D97-AF65-F5344CB8AC3E}">
        <p14:creationId xmlns:p14="http://schemas.microsoft.com/office/powerpoint/2010/main" val="20808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26CCC-5ED1-E7AD-037E-64E943D6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35F58-5CE2-C3E4-D729-AE4D5E83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"/>
            <a:ext cx="10915650" cy="100965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CZAS NA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916861-B9A0-C404-5659-74AB0786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838200"/>
            <a:ext cx="11410950" cy="582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Wskaż który wariant A) do D) jest prawidłowym obrazem na siatkówce dla podanego obiektu   rzeczywistego.</a:t>
            </a: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Zaznacz prawda czy fałsz.</a:t>
            </a: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Dopasuj soczewki do wad wzroku.</a:t>
            </a: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Dopasuj nazwy chorób oczu do widzianego obrazu.</a:t>
            </a: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Dokończ zdanie dotyczące wybranych chorób oczu.</a:t>
            </a: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pl-PL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Złudzenia optyczne. </a:t>
            </a:r>
            <a:r>
              <a:rPr lang="pl-PL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Wykonaj polecenia/odpowiedz na pytania dotyczące obrazków.</a:t>
            </a:r>
          </a:p>
        </p:txBody>
      </p:sp>
    </p:spTree>
    <p:extLst>
      <p:ext uri="{BB962C8B-B14F-4D97-AF65-F5344CB8AC3E}">
        <p14:creationId xmlns:p14="http://schemas.microsoft.com/office/powerpoint/2010/main" val="3823187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A5898-C57D-2AA6-8D33-70925EC9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5863008-44A2-7DA5-7EA4-A0F31A21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Model gałki ocznej 4D</a:t>
            </a:r>
          </a:p>
        </p:txBody>
      </p:sp>
    </p:spTree>
    <p:extLst>
      <p:ext uri="{BB962C8B-B14F-4D97-AF65-F5344CB8AC3E}">
        <p14:creationId xmlns:p14="http://schemas.microsoft.com/office/powerpoint/2010/main" val="39679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5123A-02E9-62E2-7194-57E4D0C6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7528FFD-B393-8EC2-8AD0-20E64D0D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459EAC0-AA64-9A24-E4E7-721A3B01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4" y="252194"/>
            <a:ext cx="11925629" cy="62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8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ACC9C-38B6-001B-867C-E8D30BB2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539CC-A254-8078-F584-106EB818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FF700E-E7BB-ED9F-8829-0C421CA9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4" y="336994"/>
            <a:ext cx="1172185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8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1F554-0FCA-AFB9-075E-10458AFF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0ADFBF-8138-69EB-3BB3-B7F52662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0B888C-F55B-4B81-6253-4201D6DC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3" y="365125"/>
            <a:ext cx="11843234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6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8D9F6-41D2-94BE-26C2-084589A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8C957D-13D8-67DD-63B6-4BF8A73D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DAEA36-0F63-15F8-31EC-D322027F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6" y="312640"/>
            <a:ext cx="11537387" cy="6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4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F511E-0E61-F7CB-5A94-3D8E7333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MOZAIKA 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3363-7C3C-BF43-46D1-8241126C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8D80ED-A9E2-ECE9-6471-033211A8B5DE}"/>
              </a:ext>
            </a:extLst>
          </p:cNvPr>
          <p:cNvSpPr txBox="1"/>
          <p:nvPr/>
        </p:nvSpPr>
        <p:spPr>
          <a:xfrm>
            <a:off x="1314450" y="5491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hlinkClick r:id="rId2"/>
              </a:rPr>
              <a:t>https://www.pl.colorlitelens.com/mozaika-test.html</a:t>
            </a: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89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AE0D5-188B-027B-7577-A63D5726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E5EE2-A0C5-4419-EFD0-8E54C71C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8600"/>
            <a:ext cx="11506200" cy="871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Witajcie, Młodzi Odkrywcy! </a:t>
            </a:r>
            <a:b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64AC05-39F3-B162-E187-C18B5EF0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14450"/>
            <a:ext cx="11506200" cy="51784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Wysłuchajcie nauczyciela i przypomnijcie sobie wiadomości o narządzie wzroku, które będziecie mogli wykorzystać przy rozwiązywaniu 12 zadań.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36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Czy uda wam się zdobyć wszystkie fragmenty, zanim sekret oka zostanie na zawsze utracony?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36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Wierzę, że podołacie zadaniu. Powodzenia! </a:t>
            </a:r>
          </a:p>
        </p:txBody>
      </p:sp>
    </p:spTree>
    <p:extLst>
      <p:ext uri="{BB962C8B-B14F-4D97-AF65-F5344CB8AC3E}">
        <p14:creationId xmlns:p14="http://schemas.microsoft.com/office/powerpoint/2010/main" val="35581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7AE5E-4FB9-EAEE-03AC-47E73163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4739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Narząd wzroku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65D1A78-90D6-3163-E8E1-2B3DCB810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43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B4CAE-63E0-54A1-F667-91ED51CC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0328DF-8A2A-F290-DA59-0F0CADD8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FD1BA7-B57D-7A35-FB8F-0E70CB9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157" y="2588216"/>
            <a:ext cx="5339616" cy="325586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B471E0-E25E-44A5-F560-E0B3845CB535}"/>
              </a:ext>
            </a:extLst>
          </p:cNvPr>
          <p:cNvSpPr txBox="1"/>
          <p:nvPr/>
        </p:nvSpPr>
        <p:spPr>
          <a:xfrm>
            <a:off x="3049292" y="3077727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3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8FBF7-9B9B-A13A-CE9E-0675F211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88" y="0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APARAT OCHRONNY GAŁKI OCZNEJ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7F7DAF-7697-AF79-0AA5-830A2955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162374"/>
            <a:ext cx="9029700" cy="50479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Oczodół</a:t>
            </a:r>
            <a:endParaRPr lang="pl-PL" sz="4000" dirty="0"/>
          </a:p>
          <a:p>
            <a:r>
              <a:rPr lang="pl-PL" sz="4000" b="1" dirty="0">
                <a:solidFill>
                  <a:srgbClr val="0070C0"/>
                </a:solidFill>
              </a:rPr>
              <a:t>Podściółka tłuszczowa </a:t>
            </a:r>
            <a:r>
              <a:rPr lang="pl-PL" sz="4000" dirty="0"/>
              <a:t>w oczodole</a:t>
            </a:r>
          </a:p>
          <a:p>
            <a:r>
              <a:rPr lang="pl-PL" sz="4000" b="1" dirty="0">
                <a:solidFill>
                  <a:srgbClr val="0070C0"/>
                </a:solidFill>
              </a:rPr>
              <a:t>Brwi</a:t>
            </a:r>
            <a:endParaRPr lang="pl-PL" sz="4000" dirty="0"/>
          </a:p>
          <a:p>
            <a:r>
              <a:rPr lang="pl-PL" sz="4000" b="1" dirty="0">
                <a:solidFill>
                  <a:srgbClr val="0070C0"/>
                </a:solidFill>
              </a:rPr>
              <a:t>Powieki</a:t>
            </a:r>
            <a:endParaRPr lang="pl-PL" sz="4000" dirty="0">
              <a:solidFill>
                <a:schemeClr val="bg1"/>
              </a:solidFill>
            </a:endParaRPr>
          </a:p>
          <a:p>
            <a:r>
              <a:rPr lang="pl-PL" sz="4000" b="1" dirty="0">
                <a:solidFill>
                  <a:srgbClr val="0070C0"/>
                </a:solidFill>
              </a:rPr>
              <a:t>Rzęsy</a:t>
            </a:r>
            <a:endParaRPr lang="pl-PL" sz="4000" dirty="0"/>
          </a:p>
          <a:p>
            <a:r>
              <a:rPr lang="pl-PL" sz="4000" b="1" dirty="0">
                <a:solidFill>
                  <a:srgbClr val="0070C0"/>
                </a:solidFill>
              </a:rPr>
              <a:t>Gruczoł łzowy </a:t>
            </a:r>
            <a:r>
              <a:rPr lang="pl-PL" sz="4000" dirty="0"/>
              <a:t>-&gt; łzy</a:t>
            </a:r>
          </a:p>
          <a:p>
            <a:r>
              <a:rPr lang="pl-PL" sz="4000" b="1" dirty="0">
                <a:solidFill>
                  <a:srgbClr val="0070C0"/>
                </a:solidFill>
              </a:rPr>
              <a:t>Spojówka</a:t>
            </a:r>
          </a:p>
        </p:txBody>
      </p:sp>
    </p:spTree>
    <p:extLst>
      <p:ext uri="{BB962C8B-B14F-4D97-AF65-F5344CB8AC3E}">
        <p14:creationId xmlns:p14="http://schemas.microsoft.com/office/powerpoint/2010/main" val="3930201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958</Words>
  <Application>Microsoft Office PowerPoint</Application>
  <PresentationFormat>Panoramiczny</PresentationFormat>
  <Paragraphs>121</Paragraphs>
  <Slides>56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Google Sans</vt:lpstr>
      <vt:lpstr>Lora</vt:lpstr>
      <vt:lpstr>Motyw pakietu Office</vt:lpstr>
      <vt:lpstr>Fascynująca biologia – tajemnice działania ludzkiego ciała.    </vt:lpstr>
      <vt:lpstr>- ESCAPE ROOM -   </vt:lpstr>
      <vt:lpstr> Witajcie, Młodzi Odkrywcy!  </vt:lpstr>
      <vt:lpstr> Witajcie, Młodzi Odkrywcy!  </vt:lpstr>
      <vt:lpstr> Witajcie, Młodzi Odkrywcy!  </vt:lpstr>
      <vt:lpstr> Witajcie, Młodzi Odkrywcy!  </vt:lpstr>
      <vt:lpstr>Narząd wzroku</vt:lpstr>
      <vt:lpstr>Prezentacja programu PowerPoint</vt:lpstr>
      <vt:lpstr>APARAT OCHRONNY GAŁKI OCZNEJ </vt:lpstr>
      <vt:lpstr>BUDOWA  GAŁKI OCZNEJ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ZMIENNOŚĆ TĘCZÓWEK 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POWSTAJE OBRAZ?</vt:lpstr>
      <vt:lpstr>JAK POWSTAJE OBRAZ?</vt:lpstr>
      <vt:lpstr>WADY WZROKU I CHOROBY OCZU</vt:lpstr>
      <vt:lpstr>DALTONIZM = ŚLEPOTA BARW</vt:lpstr>
      <vt:lpstr>TEST ISHIHARA</vt:lpstr>
      <vt:lpstr>KRÓTKO- i DALEKOWZROCZNOŚĆ</vt:lpstr>
      <vt:lpstr>Prezentacja programu PowerPoint</vt:lpstr>
      <vt:lpstr>ASTYGMATYZM</vt:lpstr>
      <vt:lpstr>ASTYGMATYZM</vt:lpstr>
      <vt:lpstr>JAK WIDZI ASTYGMATYK?</vt:lpstr>
      <vt:lpstr>ZAPALENIE SPOJÓWEK</vt:lpstr>
      <vt:lpstr>ZEZ          -&gt; mięśnie oka</vt:lpstr>
      <vt:lpstr>ZAĆMA – KATARAKTA = zmętnienie soczewki</vt:lpstr>
      <vt:lpstr>Prezentacja programu PowerPoint</vt:lpstr>
      <vt:lpstr>ODWARSTWIENIE SIATKÓWKI</vt:lpstr>
      <vt:lpstr>Prezentacja programu PowerPoint</vt:lpstr>
      <vt:lpstr>JASKRA        -&gt;  siatkówka</vt:lpstr>
      <vt:lpstr>Prezentacja programu PowerPoint</vt:lpstr>
      <vt:lpstr>CZY ZAWSZE MOŻEMY WIERZYĆ  W TO CO WIDZIMY?</vt:lpstr>
      <vt:lpstr>ILUZJE OPTYCZNE</vt:lpstr>
      <vt:lpstr>ILUZJE OPTYCZNE</vt:lpstr>
      <vt:lpstr>Prezentacja programu PowerPoint</vt:lpstr>
      <vt:lpstr>CZAS NA ZADANIA</vt:lpstr>
      <vt:lpstr>CZAS NA ZADANIA</vt:lpstr>
      <vt:lpstr>Model gałki ocznej 4D</vt:lpstr>
      <vt:lpstr>Prezentacja programu PowerPoint</vt:lpstr>
      <vt:lpstr>Prezentacja programu PowerPoint</vt:lpstr>
      <vt:lpstr>Prezentacja programu PowerPoint</vt:lpstr>
      <vt:lpstr>Prezentacja programu PowerPoint</vt:lpstr>
      <vt:lpstr>MOZAIKA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Paulina Jagielska</dc:creator>
  <cp:lastModifiedBy>Adaś</cp:lastModifiedBy>
  <cp:revision>26</cp:revision>
  <dcterms:created xsi:type="dcterms:W3CDTF">2025-04-02T15:58:36Z</dcterms:created>
  <dcterms:modified xsi:type="dcterms:W3CDTF">2025-04-09T17:03:16Z</dcterms:modified>
</cp:coreProperties>
</file>