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9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96" r:id="rId26"/>
    <p:sldId id="279" r:id="rId27"/>
    <p:sldId id="280" r:id="rId28"/>
    <p:sldId id="281" r:id="rId29"/>
    <p:sldId id="282" r:id="rId30"/>
    <p:sldId id="283" r:id="rId31"/>
    <p:sldId id="284" r:id="rId32"/>
    <p:sldId id="286" r:id="rId33"/>
    <p:sldId id="285" r:id="rId34"/>
    <p:sldId id="292" r:id="rId35"/>
    <p:sldId id="295" r:id="rId36"/>
    <p:sldId id="293" r:id="rId37"/>
    <p:sldId id="287" r:id="rId38"/>
    <p:sldId id="288" r:id="rId39"/>
    <p:sldId id="289" r:id="rId40"/>
    <p:sldId id="290" r:id="rId41"/>
    <p:sldId id="294" r:id="rId42"/>
  </p:sldIdLst>
  <p:sldSz cx="18288000" cy="10287000"/>
  <p:notesSz cx="6858000" cy="9144000"/>
  <p:embeddedFontLst>
    <p:embeddedFont>
      <p:font typeface="Arial Narrow" panose="020B0606020202030204" pitchFamily="34" charset="0"/>
      <p:regular r:id="rId44"/>
      <p:bold r:id="rId45"/>
      <p:italic r:id="rId46"/>
      <p:boldItalic r:id="rId47"/>
    </p:embeddedFont>
    <p:embeddedFont>
      <p:font typeface="Bahnschrift" panose="020B0502040204020203" pitchFamily="34" charset="0"/>
      <p:regular r:id="rId48"/>
      <p:bold r:id="rId49"/>
    </p:embeddedFont>
    <p:embeddedFont>
      <p:font typeface="Bobby Jones" panose="020B0604020202020204" charset="0"/>
      <p:regular r:id="rId50"/>
    </p:embeddedFont>
    <p:embeddedFont>
      <p:font typeface="KG Primary Penmanship" panose="020B0604020202020204" charset="-18"/>
      <p:regular r:id="rId51"/>
    </p:embeddedFont>
    <p:embeddedFont>
      <p:font typeface="Open Sans" panose="020B0606030504020204" pitchFamily="34" charset="0"/>
      <p:regular r:id="rId52"/>
      <p:bold r:id="rId53"/>
      <p:italic r:id="rId54"/>
      <p:boldItalic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46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044E4-A9D4-4A23-BB89-EA3281599C1D}" type="datetimeFigureOut">
              <a:rPr lang="pl-PL" smtClean="0"/>
              <a:t>29.04.2026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F69F9-8918-4934-8AF2-BFD03F3EC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7302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F69F9-8918-4934-8AF2-BFD03F3ECAA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171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F69F9-8918-4934-8AF2-BFD03F3ECAA5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7933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F69F9-8918-4934-8AF2-BFD03F3ECAA5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1534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F69F9-8918-4934-8AF2-BFD03F3ECAA5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12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gif"/><Relationship Id="rId4" Type="http://schemas.openxmlformats.org/officeDocument/2006/relationships/image" Target="../media/image26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gif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40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svg"/><Relationship Id="rId5" Type="http://schemas.openxmlformats.org/officeDocument/2006/relationships/image" Target="../media/image49.svg"/><Relationship Id="rId4" Type="http://schemas.openxmlformats.org/officeDocument/2006/relationships/image" Target="../media/image48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905028" cy="11129498"/>
            <a:chOff x="0" y="0"/>
            <a:chExt cx="4979102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79102" cy="2931226"/>
            </a:xfrm>
            <a:custGeom>
              <a:avLst/>
              <a:gdLst/>
              <a:ahLst/>
              <a:cxnLst/>
              <a:rect l="l" t="t" r="r" b="b"/>
              <a:pathLst>
                <a:path w="4979102" h="2931226">
                  <a:moveTo>
                    <a:pt x="0" y="0"/>
                  </a:moveTo>
                  <a:lnTo>
                    <a:pt x="4979102" y="0"/>
                  </a:lnTo>
                  <a:lnTo>
                    <a:pt x="4979102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979102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942975"/>
            <a:ext cx="16230600" cy="729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7"/>
              </a:lnSpc>
              <a:spcBef>
                <a:spcPct val="0"/>
              </a:spcBef>
            </a:pPr>
            <a:r>
              <a:rPr lang="en-US" sz="4283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FASCYNUJĄCA BIOLOGIA - TAJEMNICE DZIAŁANIA LUDZKIEGO CIAŁA.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09600" y="1348513"/>
            <a:ext cx="12338970" cy="24377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95"/>
              </a:lnSpc>
              <a:spcBef>
                <a:spcPct val="0"/>
              </a:spcBef>
            </a:pPr>
            <a:r>
              <a:rPr lang="en-US" sz="14853" dirty="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</a:t>
            </a:r>
            <a:r>
              <a:rPr lang="pl-PL" sz="14853" dirty="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 </a:t>
            </a:r>
            <a:endParaRPr lang="en-US" sz="14853" dirty="0">
              <a:solidFill>
                <a:srgbClr val="FFFFFF"/>
              </a:solidFill>
              <a:latin typeface="Bobby Jones"/>
              <a:ea typeface="Bobby Jones"/>
              <a:cs typeface="Bobby Jones"/>
              <a:sym typeface="Bobby Jone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20200" y="9515474"/>
            <a:ext cx="8678647" cy="771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dirty="0" err="1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Dlaczego</a:t>
            </a:r>
            <a:r>
              <a:rPr lang="en-US" sz="4499" dirty="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499" dirty="0" err="1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</a:t>
            </a:r>
            <a:r>
              <a:rPr lang="en-US" sz="4499" dirty="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to </a:t>
            </a:r>
            <a:r>
              <a:rPr lang="en-US" sz="4499" dirty="0" err="1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więcej</a:t>
            </a:r>
            <a:r>
              <a:rPr lang="en-US" sz="4499" dirty="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499" dirty="0" err="1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niż</a:t>
            </a:r>
            <a:r>
              <a:rPr lang="en-US" sz="4499" dirty="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499" dirty="0" err="1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opakowanie</a:t>
            </a:r>
            <a:r>
              <a:rPr lang="en-US" sz="4499" dirty="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?</a:t>
            </a:r>
          </a:p>
        </p:txBody>
      </p:sp>
      <p:sp>
        <p:nvSpPr>
          <p:cNvPr id="8" name="Freeform 8"/>
          <p:cNvSpPr/>
          <p:nvPr/>
        </p:nvSpPr>
        <p:spPr>
          <a:xfrm>
            <a:off x="5980290" y="3755956"/>
            <a:ext cx="5863082" cy="5863082"/>
          </a:xfrm>
          <a:custGeom>
            <a:avLst/>
            <a:gdLst/>
            <a:ahLst/>
            <a:cxnLst/>
            <a:rect l="l" t="t" r="r" b="b"/>
            <a:pathLst>
              <a:path w="5863082" h="5863082">
                <a:moveTo>
                  <a:pt x="0" y="0"/>
                </a:moveTo>
                <a:lnTo>
                  <a:pt x="5863083" y="0"/>
                </a:lnTo>
                <a:lnTo>
                  <a:pt x="5863083" y="5863083"/>
                </a:lnTo>
                <a:lnTo>
                  <a:pt x="0" y="58630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B7324CC-C748-D3B9-189E-80716CD736A3}"/>
              </a:ext>
            </a:extLst>
          </p:cNvPr>
          <p:cNvSpPr txBox="1"/>
          <p:nvPr/>
        </p:nvSpPr>
        <p:spPr>
          <a:xfrm>
            <a:off x="9452514" y="2783746"/>
            <a:ext cx="96583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odczucia i ekspresja zmysłowa</a:t>
            </a:r>
            <a:endParaRPr lang="pl-PL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 flipH="1">
            <a:off x="14516517" y="6061490"/>
            <a:ext cx="1646893" cy="0"/>
          </a:xfrm>
          <a:prstGeom prst="line">
            <a:avLst/>
          </a:prstGeom>
          <a:ln w="47625" cap="flat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11228293" y="5734724"/>
            <a:ext cx="3587530" cy="701158"/>
            <a:chOff x="0" y="0"/>
            <a:chExt cx="3378991" cy="660400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3315491" cy="596900"/>
            </a:xfrm>
            <a:custGeom>
              <a:avLst/>
              <a:gdLst/>
              <a:ahLst/>
              <a:cxnLst/>
              <a:rect l="l" t="t" r="r" b="b"/>
              <a:pathLst>
                <a:path w="3315491" h="596900">
                  <a:moveTo>
                    <a:pt x="3222780" y="596900"/>
                  </a:moveTo>
                  <a:lnTo>
                    <a:pt x="92710" y="596900"/>
                  </a:lnTo>
                  <a:cubicBezTo>
                    <a:pt x="41910" y="596900"/>
                    <a:pt x="0" y="554990"/>
                    <a:pt x="0" y="50419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221511" y="0"/>
                  </a:lnTo>
                  <a:cubicBezTo>
                    <a:pt x="3272311" y="0"/>
                    <a:pt x="3314221" y="41910"/>
                    <a:pt x="3314221" y="92710"/>
                  </a:cubicBezTo>
                  <a:lnTo>
                    <a:pt x="3314221" y="502920"/>
                  </a:lnTo>
                  <a:cubicBezTo>
                    <a:pt x="3315491" y="554990"/>
                    <a:pt x="3273580" y="596900"/>
                    <a:pt x="3222780" y="596900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3378991" cy="660400"/>
            </a:xfrm>
            <a:custGeom>
              <a:avLst/>
              <a:gdLst/>
              <a:ahLst/>
              <a:cxnLst/>
              <a:rect l="l" t="t" r="r" b="b"/>
              <a:pathLst>
                <a:path w="3378991" h="660400">
                  <a:moveTo>
                    <a:pt x="3254530" y="59690"/>
                  </a:moveTo>
                  <a:cubicBezTo>
                    <a:pt x="3290091" y="59690"/>
                    <a:pt x="3319300" y="88900"/>
                    <a:pt x="3319300" y="124460"/>
                  </a:cubicBezTo>
                  <a:lnTo>
                    <a:pt x="3319300" y="535940"/>
                  </a:lnTo>
                  <a:cubicBezTo>
                    <a:pt x="3319300" y="571500"/>
                    <a:pt x="3290091" y="600710"/>
                    <a:pt x="3254530" y="600710"/>
                  </a:cubicBezTo>
                  <a:lnTo>
                    <a:pt x="124460" y="600710"/>
                  </a:lnTo>
                  <a:cubicBezTo>
                    <a:pt x="88900" y="600710"/>
                    <a:pt x="59690" y="571500"/>
                    <a:pt x="59690" y="53594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254531" y="59690"/>
                  </a:lnTo>
                  <a:moveTo>
                    <a:pt x="325453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35940"/>
                  </a:lnTo>
                  <a:cubicBezTo>
                    <a:pt x="0" y="604520"/>
                    <a:pt x="55880" y="660400"/>
                    <a:pt x="124460" y="660400"/>
                  </a:cubicBezTo>
                  <a:lnTo>
                    <a:pt x="3254531" y="660400"/>
                  </a:lnTo>
                  <a:cubicBezTo>
                    <a:pt x="3323111" y="660400"/>
                    <a:pt x="3378991" y="604520"/>
                    <a:pt x="3378991" y="535940"/>
                  </a:cubicBezTo>
                  <a:lnTo>
                    <a:pt x="3378991" y="124460"/>
                  </a:lnTo>
                  <a:cubicBezTo>
                    <a:pt x="3378991" y="55880"/>
                    <a:pt x="3323111" y="0"/>
                    <a:pt x="3254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0" y="0"/>
            <a:ext cx="1848043" cy="2727738"/>
          </a:xfrm>
          <a:custGeom>
            <a:avLst/>
            <a:gdLst/>
            <a:ahLst/>
            <a:cxnLst/>
            <a:rect l="l" t="t" r="r" b="b"/>
            <a:pathLst>
              <a:path w="1848043" h="2727738">
                <a:moveTo>
                  <a:pt x="0" y="0"/>
                </a:moveTo>
                <a:lnTo>
                  <a:pt x="1848043" y="0"/>
                </a:lnTo>
                <a:lnTo>
                  <a:pt x="1848043" y="2727738"/>
                </a:lnTo>
                <a:lnTo>
                  <a:pt x="0" y="27277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71070" y="621616"/>
            <a:ext cx="6183540" cy="2810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3"/>
              </a:lnSpc>
            </a:pPr>
            <a:r>
              <a:rPr lang="en-US" sz="9821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GRUCZOŁ POTOWY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0" y="3778453"/>
            <a:ext cx="7881025" cy="583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3072" lvl="1" indent="-556536" algn="l">
              <a:lnSpc>
                <a:spcPts val="6702"/>
              </a:lnSpc>
              <a:buFont typeface="Arial"/>
              <a:buChar char="•"/>
            </a:pPr>
            <a:r>
              <a:rPr lang="en-US" sz="515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produkuje pot</a:t>
            </a:r>
          </a:p>
          <a:p>
            <a:pPr marL="1113072" lvl="1" indent="-556536" algn="l">
              <a:lnSpc>
                <a:spcPts val="6702"/>
              </a:lnSpc>
              <a:buFont typeface="Arial"/>
              <a:buChar char="•"/>
            </a:pPr>
            <a:r>
              <a:rPr lang="en-US" sz="515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jego główną funkcją jest regulacja temperatury ciała</a:t>
            </a:r>
          </a:p>
          <a:p>
            <a:pPr algn="l">
              <a:lnSpc>
                <a:spcPts val="5922"/>
              </a:lnSpc>
            </a:pPr>
            <a:r>
              <a:rPr lang="en-US" sz="455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</a:p>
          <a:p>
            <a:pPr marL="1113072" lvl="1" indent="-556536" algn="l">
              <a:lnSpc>
                <a:spcPts val="6702"/>
              </a:lnSpc>
              <a:buFont typeface="Arial"/>
              <a:buChar char="•"/>
            </a:pPr>
            <a:r>
              <a:rPr lang="en-US" sz="515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pot składa się głównie z wody, ale zawiera również pewne sole.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93535" y="5651915"/>
            <a:ext cx="365704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gruczoł potowy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 flipV="1">
            <a:off x="11235965" y="4667098"/>
            <a:ext cx="3232209" cy="28575"/>
          </a:xfrm>
          <a:prstGeom prst="line">
            <a:avLst/>
          </a:prstGeom>
          <a:ln w="57150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12732140" y="4303114"/>
            <a:ext cx="2095784" cy="727967"/>
            <a:chOff x="0" y="0"/>
            <a:chExt cx="3378991" cy="1173688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3315491" cy="1110188"/>
            </a:xfrm>
            <a:custGeom>
              <a:avLst/>
              <a:gdLst/>
              <a:ahLst/>
              <a:cxnLst/>
              <a:rect l="l" t="t" r="r" b="b"/>
              <a:pathLst>
                <a:path w="3315491" h="1110188">
                  <a:moveTo>
                    <a:pt x="3222780" y="1110188"/>
                  </a:moveTo>
                  <a:lnTo>
                    <a:pt x="92710" y="1110188"/>
                  </a:lnTo>
                  <a:cubicBezTo>
                    <a:pt x="41910" y="1110188"/>
                    <a:pt x="0" y="1068278"/>
                    <a:pt x="0" y="101747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221511" y="0"/>
                  </a:lnTo>
                  <a:cubicBezTo>
                    <a:pt x="3272311" y="0"/>
                    <a:pt x="3314221" y="41910"/>
                    <a:pt x="3314221" y="92710"/>
                  </a:cubicBezTo>
                  <a:lnTo>
                    <a:pt x="3314221" y="1016208"/>
                  </a:lnTo>
                  <a:cubicBezTo>
                    <a:pt x="3315491" y="1068278"/>
                    <a:pt x="3273580" y="1110188"/>
                    <a:pt x="3222780" y="1110188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3378991" cy="1173688"/>
            </a:xfrm>
            <a:custGeom>
              <a:avLst/>
              <a:gdLst/>
              <a:ahLst/>
              <a:cxnLst/>
              <a:rect l="l" t="t" r="r" b="b"/>
              <a:pathLst>
                <a:path w="3378991" h="1173688">
                  <a:moveTo>
                    <a:pt x="3254530" y="59690"/>
                  </a:moveTo>
                  <a:cubicBezTo>
                    <a:pt x="3290091" y="59690"/>
                    <a:pt x="3319300" y="88900"/>
                    <a:pt x="3319300" y="124460"/>
                  </a:cubicBezTo>
                  <a:lnTo>
                    <a:pt x="3319300" y="1049228"/>
                  </a:lnTo>
                  <a:cubicBezTo>
                    <a:pt x="3319300" y="1084788"/>
                    <a:pt x="3290091" y="1113998"/>
                    <a:pt x="3254530" y="1113998"/>
                  </a:cubicBezTo>
                  <a:lnTo>
                    <a:pt x="124460" y="1113998"/>
                  </a:lnTo>
                  <a:cubicBezTo>
                    <a:pt x="88900" y="1113998"/>
                    <a:pt x="59690" y="1084788"/>
                    <a:pt x="59690" y="104922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254531" y="59690"/>
                  </a:lnTo>
                  <a:moveTo>
                    <a:pt x="325453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49228"/>
                  </a:lnTo>
                  <a:cubicBezTo>
                    <a:pt x="0" y="1117808"/>
                    <a:pt x="55880" y="1173688"/>
                    <a:pt x="124460" y="1173688"/>
                  </a:cubicBezTo>
                  <a:lnTo>
                    <a:pt x="3254531" y="1173688"/>
                  </a:lnTo>
                  <a:cubicBezTo>
                    <a:pt x="3323111" y="1173688"/>
                    <a:pt x="3378991" y="1117808"/>
                    <a:pt x="3378991" y="1049228"/>
                  </a:cubicBezTo>
                  <a:lnTo>
                    <a:pt x="3378991" y="124460"/>
                  </a:lnTo>
                  <a:cubicBezTo>
                    <a:pt x="3378991" y="55880"/>
                    <a:pt x="3323111" y="0"/>
                    <a:pt x="3254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-134869" y="6841108"/>
            <a:ext cx="2140517" cy="3107829"/>
          </a:xfrm>
          <a:custGeom>
            <a:avLst/>
            <a:gdLst/>
            <a:ahLst/>
            <a:cxnLst/>
            <a:rect l="l" t="t" r="r" b="b"/>
            <a:pathLst>
              <a:path w="2140517" h="3107829">
                <a:moveTo>
                  <a:pt x="0" y="0"/>
                </a:moveTo>
                <a:lnTo>
                  <a:pt x="2140517" y="0"/>
                </a:lnTo>
                <a:lnTo>
                  <a:pt x="2140517" y="3107828"/>
                </a:lnTo>
                <a:lnTo>
                  <a:pt x="0" y="31078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56757" y="708945"/>
            <a:ext cx="5920329" cy="1439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48"/>
              </a:lnSpc>
            </a:pPr>
            <a:r>
              <a:rPr lang="en-US" sz="9862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ŻYŁA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0" y="3084337"/>
            <a:ext cx="7485466" cy="5087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6037" lvl="1" indent="-558019" algn="l">
              <a:lnSpc>
                <a:spcPts val="6720"/>
              </a:lnSpc>
              <a:buFont typeface="Arial"/>
              <a:buChar char="•"/>
            </a:pPr>
            <a:r>
              <a:rPr lang="en-US" sz="5169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naczynie krwionośne, które odprowadza krew ze skóry do serca</a:t>
            </a:r>
          </a:p>
          <a:p>
            <a:pPr marL="1116037" lvl="1" indent="-558019" algn="l">
              <a:lnSpc>
                <a:spcPts val="6720"/>
              </a:lnSpc>
              <a:buFont typeface="Arial"/>
              <a:buChar char="•"/>
            </a:pPr>
            <a:r>
              <a:rPr lang="en-US" sz="5169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współpracuje z innymi naczyniami krwionośnymi, zapewniając przepływ krwi.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662624" y="4314990"/>
            <a:ext cx="22348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żyła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 flipV="1">
            <a:off x="12087465" y="4819498"/>
            <a:ext cx="3232209" cy="28575"/>
          </a:xfrm>
          <a:prstGeom prst="line">
            <a:avLst/>
          </a:prstGeom>
          <a:ln w="57150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13583640" y="4455514"/>
            <a:ext cx="2095784" cy="727967"/>
            <a:chOff x="0" y="0"/>
            <a:chExt cx="3378991" cy="1173688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3315491" cy="1110188"/>
            </a:xfrm>
            <a:custGeom>
              <a:avLst/>
              <a:gdLst/>
              <a:ahLst/>
              <a:cxnLst/>
              <a:rect l="l" t="t" r="r" b="b"/>
              <a:pathLst>
                <a:path w="3315491" h="1110188">
                  <a:moveTo>
                    <a:pt x="3222780" y="1110188"/>
                  </a:moveTo>
                  <a:lnTo>
                    <a:pt x="92710" y="1110188"/>
                  </a:lnTo>
                  <a:cubicBezTo>
                    <a:pt x="41910" y="1110188"/>
                    <a:pt x="0" y="1068278"/>
                    <a:pt x="0" y="101747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221511" y="0"/>
                  </a:lnTo>
                  <a:cubicBezTo>
                    <a:pt x="3272311" y="0"/>
                    <a:pt x="3314221" y="41910"/>
                    <a:pt x="3314221" y="92710"/>
                  </a:cubicBezTo>
                  <a:lnTo>
                    <a:pt x="3314221" y="1016208"/>
                  </a:lnTo>
                  <a:cubicBezTo>
                    <a:pt x="3315491" y="1068278"/>
                    <a:pt x="3273580" y="1110188"/>
                    <a:pt x="3222780" y="1110188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3378991" cy="1173688"/>
            </a:xfrm>
            <a:custGeom>
              <a:avLst/>
              <a:gdLst/>
              <a:ahLst/>
              <a:cxnLst/>
              <a:rect l="l" t="t" r="r" b="b"/>
              <a:pathLst>
                <a:path w="3378991" h="1173688">
                  <a:moveTo>
                    <a:pt x="3254530" y="59690"/>
                  </a:moveTo>
                  <a:cubicBezTo>
                    <a:pt x="3290091" y="59690"/>
                    <a:pt x="3319300" y="88900"/>
                    <a:pt x="3319300" y="124460"/>
                  </a:cubicBezTo>
                  <a:lnTo>
                    <a:pt x="3319300" y="1049228"/>
                  </a:lnTo>
                  <a:cubicBezTo>
                    <a:pt x="3319300" y="1084788"/>
                    <a:pt x="3290091" y="1113998"/>
                    <a:pt x="3254530" y="1113998"/>
                  </a:cubicBezTo>
                  <a:lnTo>
                    <a:pt x="124460" y="1113998"/>
                  </a:lnTo>
                  <a:cubicBezTo>
                    <a:pt x="88900" y="1113998"/>
                    <a:pt x="59690" y="1084788"/>
                    <a:pt x="59690" y="104922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254531" y="59690"/>
                  </a:lnTo>
                  <a:moveTo>
                    <a:pt x="325453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49228"/>
                  </a:lnTo>
                  <a:cubicBezTo>
                    <a:pt x="0" y="1117808"/>
                    <a:pt x="55880" y="1173688"/>
                    <a:pt x="124460" y="1173688"/>
                  </a:cubicBezTo>
                  <a:lnTo>
                    <a:pt x="3254531" y="1173688"/>
                  </a:lnTo>
                  <a:cubicBezTo>
                    <a:pt x="3323111" y="1173688"/>
                    <a:pt x="3378991" y="1117808"/>
                    <a:pt x="3378991" y="1049228"/>
                  </a:cubicBezTo>
                  <a:lnTo>
                    <a:pt x="3378991" y="124460"/>
                  </a:lnTo>
                  <a:cubicBezTo>
                    <a:pt x="3378991" y="55880"/>
                    <a:pt x="3323111" y="0"/>
                    <a:pt x="3254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349788" y="534899"/>
            <a:ext cx="5920329" cy="1578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48"/>
              </a:lnSpc>
            </a:pPr>
            <a:r>
              <a:rPr lang="en-US" sz="10862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TĘTNICA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0" y="3274694"/>
            <a:ext cx="7591206" cy="4661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30117" lvl="1" indent="-615058" algn="l">
              <a:lnSpc>
                <a:spcPts val="7406"/>
              </a:lnSpc>
              <a:buFont typeface="Arial"/>
              <a:buChar char="•"/>
            </a:pPr>
            <a:r>
              <a:rPr lang="en-US" sz="5697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to naczynie krwionośne, które transportuje krew z serca. </a:t>
            </a:r>
          </a:p>
          <a:p>
            <a:pPr marL="1230117" lvl="1" indent="-615058" algn="l">
              <a:lnSpc>
                <a:spcPts val="7406"/>
              </a:lnSpc>
              <a:buFont typeface="Arial"/>
              <a:buChar char="•"/>
            </a:pPr>
            <a:r>
              <a:rPr lang="en-US" sz="5697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krew transportuje tlen i składniki odżywcze.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514123" y="4411955"/>
            <a:ext cx="22348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tętnica</a:t>
            </a:r>
          </a:p>
        </p:txBody>
      </p:sp>
      <p:sp>
        <p:nvSpPr>
          <p:cNvPr id="13" name="Freeform 13"/>
          <p:cNvSpPr/>
          <p:nvPr/>
        </p:nvSpPr>
        <p:spPr>
          <a:xfrm>
            <a:off x="0" y="6921326"/>
            <a:ext cx="2177516" cy="3072333"/>
          </a:xfrm>
          <a:custGeom>
            <a:avLst/>
            <a:gdLst/>
            <a:ahLst/>
            <a:cxnLst/>
            <a:rect l="l" t="t" r="r" b="b"/>
            <a:pathLst>
              <a:path w="2177516" h="3072333">
                <a:moveTo>
                  <a:pt x="0" y="0"/>
                </a:moveTo>
                <a:lnTo>
                  <a:pt x="2177516" y="0"/>
                </a:lnTo>
                <a:lnTo>
                  <a:pt x="2177516" y="3072333"/>
                </a:lnTo>
                <a:lnTo>
                  <a:pt x="0" y="30723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>
            <a:off x="9852535" y="7179281"/>
            <a:ext cx="3745111" cy="0"/>
          </a:xfrm>
          <a:prstGeom prst="line">
            <a:avLst/>
          </a:prstGeom>
          <a:ln w="57150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11201570" y="6815297"/>
            <a:ext cx="2716119" cy="727967"/>
            <a:chOff x="0" y="0"/>
            <a:chExt cx="4379144" cy="1173688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4315644" cy="1110188"/>
            </a:xfrm>
            <a:custGeom>
              <a:avLst/>
              <a:gdLst/>
              <a:ahLst/>
              <a:cxnLst/>
              <a:rect l="l" t="t" r="r" b="b"/>
              <a:pathLst>
                <a:path w="4315644" h="1110188">
                  <a:moveTo>
                    <a:pt x="4222934" y="1110188"/>
                  </a:moveTo>
                  <a:lnTo>
                    <a:pt x="92710" y="1110188"/>
                  </a:lnTo>
                  <a:cubicBezTo>
                    <a:pt x="41910" y="1110188"/>
                    <a:pt x="0" y="1068278"/>
                    <a:pt x="0" y="101747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221664" y="0"/>
                  </a:lnTo>
                  <a:cubicBezTo>
                    <a:pt x="4272464" y="0"/>
                    <a:pt x="4314374" y="41910"/>
                    <a:pt x="4314374" y="92710"/>
                  </a:cubicBezTo>
                  <a:lnTo>
                    <a:pt x="4314374" y="1016208"/>
                  </a:lnTo>
                  <a:cubicBezTo>
                    <a:pt x="4315644" y="1068278"/>
                    <a:pt x="4273734" y="1110188"/>
                    <a:pt x="4222934" y="1110188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4379144" cy="1173688"/>
            </a:xfrm>
            <a:custGeom>
              <a:avLst/>
              <a:gdLst/>
              <a:ahLst/>
              <a:cxnLst/>
              <a:rect l="l" t="t" r="r" b="b"/>
              <a:pathLst>
                <a:path w="4379144" h="1173688">
                  <a:moveTo>
                    <a:pt x="4254684" y="59690"/>
                  </a:moveTo>
                  <a:cubicBezTo>
                    <a:pt x="4290244" y="59690"/>
                    <a:pt x="4319454" y="88900"/>
                    <a:pt x="4319454" y="124460"/>
                  </a:cubicBezTo>
                  <a:lnTo>
                    <a:pt x="4319454" y="1049228"/>
                  </a:lnTo>
                  <a:cubicBezTo>
                    <a:pt x="4319454" y="1084788"/>
                    <a:pt x="4290244" y="1113998"/>
                    <a:pt x="4254684" y="1113998"/>
                  </a:cubicBezTo>
                  <a:lnTo>
                    <a:pt x="124460" y="1113998"/>
                  </a:lnTo>
                  <a:cubicBezTo>
                    <a:pt x="88900" y="1113998"/>
                    <a:pt x="59690" y="1084788"/>
                    <a:pt x="59690" y="104922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254684" y="59690"/>
                  </a:lnTo>
                  <a:moveTo>
                    <a:pt x="425468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49228"/>
                  </a:lnTo>
                  <a:cubicBezTo>
                    <a:pt x="0" y="1117808"/>
                    <a:pt x="55880" y="1173688"/>
                    <a:pt x="124460" y="1173688"/>
                  </a:cubicBezTo>
                  <a:lnTo>
                    <a:pt x="4254684" y="1173688"/>
                  </a:lnTo>
                  <a:cubicBezTo>
                    <a:pt x="4323264" y="1173688"/>
                    <a:pt x="4379144" y="1117808"/>
                    <a:pt x="4379144" y="1049228"/>
                  </a:cubicBezTo>
                  <a:lnTo>
                    <a:pt x="4379144" y="124460"/>
                  </a:lnTo>
                  <a:cubicBezTo>
                    <a:pt x="4379144" y="55880"/>
                    <a:pt x="4323264" y="0"/>
                    <a:pt x="425468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AutoShape 10"/>
          <p:cNvSpPr/>
          <p:nvPr/>
        </p:nvSpPr>
        <p:spPr>
          <a:xfrm flipH="1" flipV="1">
            <a:off x="9847701" y="6755814"/>
            <a:ext cx="16745" cy="789783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9457580" y="7521971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V="1">
            <a:off x="9451734" y="6779627"/>
            <a:ext cx="419734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4635424" y="7106647"/>
            <a:ext cx="3699755" cy="2616736"/>
          </a:xfrm>
          <a:custGeom>
            <a:avLst/>
            <a:gdLst/>
            <a:ahLst/>
            <a:cxnLst/>
            <a:rect l="l" t="t" r="r" b="b"/>
            <a:pathLst>
              <a:path w="3699755" h="2616736">
                <a:moveTo>
                  <a:pt x="0" y="0"/>
                </a:moveTo>
                <a:lnTo>
                  <a:pt x="3699755" y="0"/>
                </a:lnTo>
                <a:lnTo>
                  <a:pt x="3699755" y="2616736"/>
                </a:lnTo>
                <a:lnTo>
                  <a:pt x="0" y="2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28700" y="457891"/>
            <a:ext cx="6419017" cy="2821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37"/>
              </a:lnSpc>
            </a:pPr>
            <a:r>
              <a:rPr lang="en-US" sz="9943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TKANKA PODSKÓRNA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0" y="3991743"/>
            <a:ext cx="7472348" cy="4183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2520" lvl="1" indent="-551260" algn="l">
              <a:lnSpc>
                <a:spcPts val="6638"/>
              </a:lnSpc>
              <a:buFont typeface="Arial"/>
              <a:buChar char="•"/>
            </a:pPr>
            <a:r>
              <a:rPr lang="en-US" sz="5106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najgłębsza warstwa skóry</a:t>
            </a:r>
          </a:p>
          <a:p>
            <a:pPr marL="1102520" lvl="1" indent="-551260" algn="l">
              <a:lnSpc>
                <a:spcPts val="6638"/>
              </a:lnSpc>
              <a:buFont typeface="Arial"/>
              <a:buChar char="•"/>
            </a:pPr>
            <a:r>
              <a:rPr lang="en-US" sz="5106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łączy skórę właściwą z mięśniami i kośćmi</a:t>
            </a:r>
          </a:p>
          <a:p>
            <a:pPr marL="1102520" lvl="1" indent="-551260" algn="l">
              <a:lnSpc>
                <a:spcPts val="6638"/>
              </a:lnSpc>
              <a:buFont typeface="Arial"/>
              <a:buChar char="•"/>
            </a:pPr>
            <a:r>
              <a:rPr lang="en-US" sz="5106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zawiera warstwę tkanki tłuszczowej.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166812" y="6779548"/>
            <a:ext cx="2785635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tk. podskórna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 flipH="1" flipV="1">
            <a:off x="14738712" y="7510598"/>
            <a:ext cx="15216" cy="598558"/>
          </a:xfrm>
          <a:prstGeom prst="line">
            <a:avLst/>
          </a:prstGeom>
          <a:ln w="47625" cap="flat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12968759" y="8084275"/>
            <a:ext cx="3587530" cy="701158"/>
            <a:chOff x="0" y="0"/>
            <a:chExt cx="3378991" cy="660400"/>
          </a:xfrm>
        </p:grpSpPr>
        <p:sp>
          <p:nvSpPr>
            <p:cNvPr id="8" name="Freeform 8"/>
            <p:cNvSpPr/>
            <p:nvPr/>
          </p:nvSpPr>
          <p:spPr>
            <a:xfrm>
              <a:off x="31750" y="31750"/>
              <a:ext cx="3315491" cy="596900"/>
            </a:xfrm>
            <a:custGeom>
              <a:avLst/>
              <a:gdLst/>
              <a:ahLst/>
              <a:cxnLst/>
              <a:rect l="l" t="t" r="r" b="b"/>
              <a:pathLst>
                <a:path w="3315491" h="596900">
                  <a:moveTo>
                    <a:pt x="3222780" y="596900"/>
                  </a:moveTo>
                  <a:lnTo>
                    <a:pt x="92710" y="596900"/>
                  </a:lnTo>
                  <a:cubicBezTo>
                    <a:pt x="41910" y="596900"/>
                    <a:pt x="0" y="554990"/>
                    <a:pt x="0" y="504190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221511" y="0"/>
                  </a:lnTo>
                  <a:cubicBezTo>
                    <a:pt x="3272311" y="0"/>
                    <a:pt x="3314221" y="41910"/>
                    <a:pt x="3314221" y="92710"/>
                  </a:cubicBezTo>
                  <a:lnTo>
                    <a:pt x="3314221" y="502920"/>
                  </a:lnTo>
                  <a:cubicBezTo>
                    <a:pt x="3315491" y="554990"/>
                    <a:pt x="3273580" y="596900"/>
                    <a:pt x="3222780" y="596900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3378991" cy="660400"/>
            </a:xfrm>
            <a:custGeom>
              <a:avLst/>
              <a:gdLst/>
              <a:ahLst/>
              <a:cxnLst/>
              <a:rect l="l" t="t" r="r" b="b"/>
              <a:pathLst>
                <a:path w="3378991" h="660400">
                  <a:moveTo>
                    <a:pt x="3254530" y="59690"/>
                  </a:moveTo>
                  <a:cubicBezTo>
                    <a:pt x="3290091" y="59690"/>
                    <a:pt x="3319300" y="88900"/>
                    <a:pt x="3319300" y="124460"/>
                  </a:cubicBezTo>
                  <a:lnTo>
                    <a:pt x="3319300" y="535940"/>
                  </a:lnTo>
                  <a:cubicBezTo>
                    <a:pt x="3319300" y="571500"/>
                    <a:pt x="3290091" y="600710"/>
                    <a:pt x="3254530" y="600710"/>
                  </a:cubicBezTo>
                  <a:lnTo>
                    <a:pt x="124460" y="600710"/>
                  </a:lnTo>
                  <a:cubicBezTo>
                    <a:pt x="88900" y="600710"/>
                    <a:pt x="59690" y="571500"/>
                    <a:pt x="59690" y="535940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254531" y="59690"/>
                  </a:lnTo>
                  <a:moveTo>
                    <a:pt x="325453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535940"/>
                  </a:lnTo>
                  <a:cubicBezTo>
                    <a:pt x="0" y="604520"/>
                    <a:pt x="55880" y="660400"/>
                    <a:pt x="124460" y="660400"/>
                  </a:cubicBezTo>
                  <a:lnTo>
                    <a:pt x="3254531" y="660400"/>
                  </a:lnTo>
                  <a:cubicBezTo>
                    <a:pt x="3323111" y="660400"/>
                    <a:pt x="3378991" y="604520"/>
                    <a:pt x="3378991" y="535940"/>
                  </a:cubicBezTo>
                  <a:lnTo>
                    <a:pt x="3378991" y="124460"/>
                  </a:lnTo>
                  <a:cubicBezTo>
                    <a:pt x="3378991" y="55880"/>
                    <a:pt x="3323111" y="0"/>
                    <a:pt x="3254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5134846" y="6978848"/>
            <a:ext cx="1426885" cy="2912011"/>
          </a:xfrm>
          <a:custGeom>
            <a:avLst/>
            <a:gdLst/>
            <a:ahLst/>
            <a:cxnLst/>
            <a:rect l="l" t="t" r="r" b="b"/>
            <a:pathLst>
              <a:path w="1426885" h="2912011">
                <a:moveTo>
                  <a:pt x="0" y="0"/>
                </a:moveTo>
                <a:lnTo>
                  <a:pt x="1426885" y="0"/>
                </a:lnTo>
                <a:lnTo>
                  <a:pt x="1426885" y="2912011"/>
                </a:lnTo>
                <a:lnTo>
                  <a:pt x="0" y="29120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787955" y="6971569"/>
            <a:ext cx="1547224" cy="2919290"/>
          </a:xfrm>
          <a:custGeom>
            <a:avLst/>
            <a:gdLst/>
            <a:ahLst/>
            <a:cxnLst/>
            <a:rect l="l" t="t" r="r" b="b"/>
            <a:pathLst>
              <a:path w="1547224" h="2919290">
                <a:moveTo>
                  <a:pt x="0" y="0"/>
                </a:moveTo>
                <a:lnTo>
                  <a:pt x="1547224" y="0"/>
                </a:lnTo>
                <a:lnTo>
                  <a:pt x="1547224" y="2919290"/>
                </a:lnTo>
                <a:lnTo>
                  <a:pt x="0" y="2919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82945" y="253668"/>
            <a:ext cx="7718918" cy="2861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8"/>
              </a:lnSpc>
            </a:pPr>
            <a:r>
              <a:rPr lang="en-US" sz="10062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TKANKA TŁUSZCZOWA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0" y="4448638"/>
            <a:ext cx="7650919" cy="3392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3072" lvl="1" indent="-556536" algn="l">
              <a:lnSpc>
                <a:spcPts val="6702"/>
              </a:lnSpc>
              <a:buFont typeface="Arial"/>
              <a:buChar char="•"/>
            </a:pPr>
            <a:r>
              <a:rPr lang="en-US" sz="5155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znana również jako tłuszcz, działa jak warstwa izolacyjna i chroni narządy wewnętrzne oraz mięśnie.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934001" y="8013907"/>
            <a:ext cx="365704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tk. tłuszczowa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403800"/>
            <a:ext cx="17810031" cy="141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103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 JAKO NARZĄD ZMYSŁU</a:t>
            </a:r>
          </a:p>
        </p:txBody>
      </p:sp>
      <p:sp>
        <p:nvSpPr>
          <p:cNvPr id="6" name="Freeform 6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-108523" y="2180232"/>
            <a:ext cx="9252523" cy="721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1093" lvl="1" indent="-550547" algn="l">
              <a:lnSpc>
                <a:spcPts val="7140"/>
              </a:lnSpc>
              <a:buFont typeface="Arial"/>
              <a:buChar char="•"/>
            </a:pP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 właściwa – centrum odbioru bodźców</a:t>
            </a:r>
          </a:p>
          <a:p>
            <a:pPr marL="1101093" lvl="1" indent="-550547" algn="l">
              <a:lnSpc>
                <a:spcPts val="7140"/>
              </a:lnSpc>
              <a:buFont typeface="Arial"/>
              <a:buChar char="•"/>
            </a:pP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Tu znajdują się zakończenia nerwowe i receptory</a:t>
            </a:r>
          </a:p>
          <a:p>
            <a:pPr marL="1101093" lvl="1" indent="-550547" algn="l">
              <a:lnSpc>
                <a:spcPts val="7140"/>
              </a:lnSpc>
              <a:buFont typeface="Arial"/>
              <a:buChar char="•"/>
            </a:pP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Odbierają informacje: dotyk, ból, temperatura</a:t>
            </a:r>
          </a:p>
          <a:p>
            <a:pPr marL="1101093" lvl="1" indent="-550547" algn="l">
              <a:lnSpc>
                <a:spcPts val="7140"/>
              </a:lnSpc>
              <a:spcBef>
                <a:spcPct val="0"/>
              </a:spcBef>
              <a:buFont typeface="Arial"/>
              <a:buChar char="•"/>
            </a:pP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Wysyłają impulsy do mózgu – </a:t>
            </a:r>
            <a:r>
              <a:rPr lang="en-US" sz="510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natychmiastowa reakcja!</a:t>
            </a:r>
          </a:p>
        </p:txBody>
      </p:sp>
      <p:sp>
        <p:nvSpPr>
          <p:cNvPr id="8" name="Freeform 8"/>
          <p:cNvSpPr/>
          <p:nvPr/>
        </p:nvSpPr>
        <p:spPr>
          <a:xfrm>
            <a:off x="9754222" y="1933331"/>
            <a:ext cx="8079237" cy="8030327"/>
          </a:xfrm>
          <a:custGeom>
            <a:avLst/>
            <a:gdLst/>
            <a:ahLst/>
            <a:cxnLst/>
            <a:rect l="l" t="t" r="r" b="b"/>
            <a:pathLst>
              <a:path w="8079237" h="8030327">
                <a:moveTo>
                  <a:pt x="0" y="0"/>
                </a:moveTo>
                <a:lnTo>
                  <a:pt x="8079237" y="0"/>
                </a:lnTo>
                <a:lnTo>
                  <a:pt x="8079237" y="8030328"/>
                </a:lnTo>
                <a:lnTo>
                  <a:pt x="0" y="8030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76" b="-317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403800"/>
            <a:ext cx="17810031" cy="141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103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 JAKO NARZĄD ZMYSŁU</a:t>
            </a:r>
          </a:p>
        </p:txBody>
      </p:sp>
      <p:sp>
        <p:nvSpPr>
          <p:cNvPr id="6" name="Freeform 6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94846" y="2180232"/>
            <a:ext cx="9195163" cy="721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Receptory – komórki zmysłowe w skórze</a:t>
            </a:r>
          </a:p>
          <a:p>
            <a:pPr marL="1101093" lvl="1" indent="-550547" algn="l">
              <a:lnSpc>
                <a:spcPts val="7140"/>
              </a:lnSpc>
              <a:spcBef>
                <a:spcPct val="0"/>
              </a:spcBef>
              <a:buFont typeface="Arial"/>
              <a:buChar char="•"/>
            </a:pPr>
            <a:r>
              <a:rPr lang="en-US" sz="510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termoreceptory</a:t>
            </a: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(reagujące na ciepło i zimno), </a:t>
            </a:r>
          </a:p>
          <a:p>
            <a:pPr marL="1101093" lvl="1" indent="-550547" algn="l">
              <a:lnSpc>
                <a:spcPts val="7140"/>
              </a:lnSpc>
              <a:spcBef>
                <a:spcPct val="0"/>
              </a:spcBef>
              <a:buFont typeface="Arial"/>
              <a:buChar char="•"/>
            </a:pPr>
            <a:r>
              <a:rPr lang="en-US" sz="510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mechanoreceptory</a:t>
            </a: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(na dotyk i ucisk) </a:t>
            </a:r>
          </a:p>
          <a:p>
            <a:pPr marL="1101093" lvl="1" indent="-550547" algn="l">
              <a:lnSpc>
                <a:spcPts val="7140"/>
              </a:lnSpc>
              <a:spcBef>
                <a:spcPct val="0"/>
              </a:spcBef>
              <a:buFont typeface="Arial"/>
              <a:buChar char="•"/>
            </a:pPr>
            <a:r>
              <a:rPr lang="en-US" sz="5100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nocyceptory</a:t>
            </a: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(receptory bólu).</a:t>
            </a: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Niektóre z receptorów są otorbione, inne to tzw. wolne zakończenia nerwowe. </a:t>
            </a:r>
          </a:p>
        </p:txBody>
      </p:sp>
      <p:sp>
        <p:nvSpPr>
          <p:cNvPr id="8" name="Freeform 8"/>
          <p:cNvSpPr/>
          <p:nvPr/>
        </p:nvSpPr>
        <p:spPr>
          <a:xfrm>
            <a:off x="9754222" y="1933331"/>
            <a:ext cx="8079237" cy="8030327"/>
          </a:xfrm>
          <a:custGeom>
            <a:avLst/>
            <a:gdLst/>
            <a:ahLst/>
            <a:cxnLst/>
            <a:rect l="l" t="t" r="r" b="b"/>
            <a:pathLst>
              <a:path w="8079237" h="8030327">
                <a:moveTo>
                  <a:pt x="0" y="0"/>
                </a:moveTo>
                <a:lnTo>
                  <a:pt x="8079237" y="0"/>
                </a:lnTo>
                <a:lnTo>
                  <a:pt x="8079237" y="8030328"/>
                </a:lnTo>
                <a:lnTo>
                  <a:pt x="0" y="8030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76" b="-317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933715" y="2285007"/>
            <a:ext cx="2743309" cy="24552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403800"/>
            <a:ext cx="17810031" cy="141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103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 JAKO NARZĄD ZMYSŁU</a:t>
            </a:r>
          </a:p>
        </p:txBody>
      </p:sp>
      <p:sp>
        <p:nvSpPr>
          <p:cNvPr id="6" name="Freeform 6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94846" y="2180232"/>
            <a:ext cx="9195163" cy="7214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Wśród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receptorów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skórnych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można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wyróżnić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▪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Ciałka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Paciniego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(Vater-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Paciniego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 –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reagują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pl-PL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głęboki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nacisk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wibracje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występują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m.in.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opuszkach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palców</a:t>
            </a: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</a:p>
          <a:p>
            <a:pPr>
              <a:lnSpc>
                <a:spcPts val="7140"/>
              </a:lnSpc>
              <a:spcBef>
                <a:spcPct val="0"/>
              </a:spcBef>
            </a:pPr>
            <a:r>
              <a:rPr lang="pl-PL" dirty="0"/>
              <a:t> </a:t>
            </a: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9754222" y="1933331"/>
            <a:ext cx="8079237" cy="8030327"/>
          </a:xfrm>
          <a:custGeom>
            <a:avLst/>
            <a:gdLst/>
            <a:ahLst/>
            <a:cxnLst/>
            <a:rect l="l" t="t" r="r" b="b"/>
            <a:pathLst>
              <a:path w="8079237" h="8030327">
                <a:moveTo>
                  <a:pt x="0" y="0"/>
                </a:moveTo>
                <a:lnTo>
                  <a:pt x="8079237" y="0"/>
                </a:lnTo>
                <a:lnTo>
                  <a:pt x="8079237" y="8030328"/>
                </a:lnTo>
                <a:lnTo>
                  <a:pt x="0" y="8030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76" b="-317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050531" y="7831738"/>
            <a:ext cx="2743309" cy="24552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403800"/>
            <a:ext cx="17810031" cy="141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103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 JAKO NARZĄD ZMYSŁU</a:t>
            </a:r>
          </a:p>
        </p:txBody>
      </p:sp>
      <p:sp>
        <p:nvSpPr>
          <p:cNvPr id="6" name="Freeform 6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754222" y="1933331"/>
            <a:ext cx="8079237" cy="8030327"/>
          </a:xfrm>
          <a:custGeom>
            <a:avLst/>
            <a:gdLst/>
            <a:ahLst/>
            <a:cxnLst/>
            <a:rect l="l" t="t" r="r" b="b"/>
            <a:pathLst>
              <a:path w="8079237" h="8030327">
                <a:moveTo>
                  <a:pt x="0" y="0"/>
                </a:moveTo>
                <a:lnTo>
                  <a:pt x="8079237" y="0"/>
                </a:lnTo>
                <a:lnTo>
                  <a:pt x="8079237" y="8030328"/>
                </a:lnTo>
                <a:lnTo>
                  <a:pt x="0" y="80303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76" b="-317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94846" y="2180232"/>
            <a:ext cx="9195163" cy="9073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Wśród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receptorów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skórnych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można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wyróżnić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  <a:p>
            <a:pPr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▪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Ciałka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Meissnera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–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występuja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̨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zwłaszcza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bezwłosych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powierzchniach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ust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dłoni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palców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sutków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spojówek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w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brodawkach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skóry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właściwej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;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reagują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pl-PL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lekki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dotyk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oraz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pl-PL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delikatne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wibracje</a:t>
            </a:r>
            <a:r>
              <a:rPr lang="pl-PL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pl-PL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 ślizganie się przedmiotów po skórze.</a:t>
            </a:r>
            <a:r>
              <a:rPr lang="pl-PL" dirty="0"/>
              <a:t> </a:t>
            </a: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288105" y="1399379"/>
            <a:ext cx="2743309" cy="245526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403800"/>
            <a:ext cx="17810031" cy="141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103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 JAKO NARZĄD ZMYSŁU</a:t>
            </a:r>
          </a:p>
        </p:txBody>
      </p:sp>
      <p:sp>
        <p:nvSpPr>
          <p:cNvPr id="6" name="Freeform 6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94846" y="2180232"/>
            <a:ext cx="9195163" cy="6309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Wśród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receptorów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skórnych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można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wyróżnić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▪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Ciałka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Ruffiniego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–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receptory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ucisku</a:t>
            </a: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rozciągania</a:t>
            </a:r>
            <a:r>
              <a:rPr lang="pl-PL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pl-PL" sz="5100" b="1" dirty="0">
                <a:solidFill>
                  <a:srgbClr val="000000"/>
                </a:solidFill>
                <a:latin typeface="KG Primary Penmanship" panose="020B0604020202020204" charset="-18"/>
                <a:ea typeface="KG Primary Penmanship"/>
                <a:cs typeface="KG Primary Penmanship"/>
                <a:sym typeface="KG Primary Penmanship"/>
              </a:rPr>
              <a:t>czucie c</a:t>
            </a:r>
            <a:r>
              <a:rPr lang="pl-PL" sz="5100" b="1" dirty="0">
                <a:latin typeface="KG Primary Penmanship" panose="020B0604020202020204" charset="-18"/>
              </a:rPr>
              <a:t>iepła </a:t>
            </a:r>
            <a:r>
              <a:rPr lang="pl-PL" sz="5100" dirty="0"/>
              <a:t>🔥</a:t>
            </a: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9754222" y="1933331"/>
            <a:ext cx="8079237" cy="8030327"/>
          </a:xfrm>
          <a:custGeom>
            <a:avLst/>
            <a:gdLst/>
            <a:ahLst/>
            <a:cxnLst/>
            <a:rect l="l" t="t" r="r" b="b"/>
            <a:pathLst>
              <a:path w="8079237" h="8030327">
                <a:moveTo>
                  <a:pt x="0" y="0"/>
                </a:moveTo>
                <a:lnTo>
                  <a:pt x="8079237" y="0"/>
                </a:lnTo>
                <a:lnTo>
                  <a:pt x="8079237" y="8030328"/>
                </a:lnTo>
                <a:lnTo>
                  <a:pt x="0" y="8030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76" b="-317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307719" y="5919157"/>
            <a:ext cx="2743309" cy="24552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3400" y="3573347"/>
            <a:ext cx="17221200" cy="5684953"/>
            <a:chOff x="0" y="0"/>
            <a:chExt cx="4221679" cy="14972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21679" cy="1497272"/>
            </a:xfrm>
            <a:custGeom>
              <a:avLst/>
              <a:gdLst/>
              <a:ahLst/>
              <a:cxnLst/>
              <a:rect l="l" t="t" r="r" b="b"/>
              <a:pathLst>
                <a:path w="4221679" h="1497272">
                  <a:moveTo>
                    <a:pt x="24632" y="0"/>
                  </a:moveTo>
                  <a:lnTo>
                    <a:pt x="4197046" y="0"/>
                  </a:lnTo>
                  <a:cubicBezTo>
                    <a:pt x="4210650" y="0"/>
                    <a:pt x="4221679" y="11028"/>
                    <a:pt x="4221679" y="24632"/>
                  </a:cubicBezTo>
                  <a:lnTo>
                    <a:pt x="4221679" y="1472639"/>
                  </a:lnTo>
                  <a:cubicBezTo>
                    <a:pt x="4221679" y="1479172"/>
                    <a:pt x="4219084" y="1485438"/>
                    <a:pt x="4214464" y="1490057"/>
                  </a:cubicBezTo>
                  <a:cubicBezTo>
                    <a:pt x="4209845" y="1494676"/>
                    <a:pt x="4203579" y="1497272"/>
                    <a:pt x="4197046" y="1497272"/>
                  </a:cubicBezTo>
                  <a:lnTo>
                    <a:pt x="24632" y="1497272"/>
                  </a:lnTo>
                  <a:cubicBezTo>
                    <a:pt x="11028" y="1497272"/>
                    <a:pt x="0" y="1486243"/>
                    <a:pt x="0" y="1472639"/>
                  </a:cubicBezTo>
                  <a:lnTo>
                    <a:pt x="0" y="24632"/>
                  </a:lnTo>
                  <a:cubicBezTo>
                    <a:pt x="0" y="11028"/>
                    <a:pt x="11028" y="0"/>
                    <a:pt x="2463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221679" cy="15448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870545" y="-1506737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1" y="0"/>
                </a:lnTo>
                <a:lnTo>
                  <a:pt x="415255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333818" y="9258300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3971868">
            <a:off x="2426896" y="301182"/>
            <a:ext cx="2879945" cy="3674572"/>
          </a:xfrm>
          <a:custGeom>
            <a:avLst/>
            <a:gdLst/>
            <a:ahLst/>
            <a:cxnLst/>
            <a:rect l="l" t="t" r="r" b="b"/>
            <a:pathLst>
              <a:path w="2879945" h="3674572">
                <a:moveTo>
                  <a:pt x="0" y="0"/>
                </a:moveTo>
                <a:lnTo>
                  <a:pt x="2879945" y="0"/>
                </a:lnTo>
                <a:lnTo>
                  <a:pt x="2879945" y="3674572"/>
                </a:lnTo>
                <a:lnTo>
                  <a:pt x="0" y="3674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77008" y="3616104"/>
            <a:ext cx="16625192" cy="53592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024"/>
              </a:lnSpc>
            </a:pP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Uczeń</a:t>
            </a:r>
            <a:endParaRPr lang="en-US" sz="4302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929004" lvl="1" indent="-464502" algn="l">
              <a:lnSpc>
                <a:spcPts val="6024"/>
              </a:lnSpc>
              <a:buFont typeface="Arial"/>
              <a:buChar char="•"/>
            </a:pP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poznaje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budowę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funkcje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skóry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jako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narządu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zmysłu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;</a:t>
            </a:r>
          </a:p>
          <a:p>
            <a:pPr marL="929004" lvl="1" indent="-464502" algn="l">
              <a:lnSpc>
                <a:spcPts val="6024"/>
              </a:lnSpc>
              <a:buFont typeface="Arial"/>
              <a:buChar char="•"/>
            </a:pPr>
            <a:r>
              <a:rPr lang="pl-PL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zapoznaje się z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receptor</a:t>
            </a:r>
            <a:r>
              <a:rPr lang="pl-PL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ami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skórze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;</a:t>
            </a:r>
          </a:p>
          <a:p>
            <a:pPr marL="929004" lvl="1" indent="-464502" algn="l">
              <a:lnSpc>
                <a:spcPts val="6024"/>
              </a:lnSpc>
              <a:buFont typeface="Arial"/>
              <a:buChar char="•"/>
            </a:pP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doświadcza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działania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zmysłu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dotyku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;</a:t>
            </a:r>
          </a:p>
          <a:p>
            <a:pPr marL="929004" lvl="1" indent="-464502" algn="l">
              <a:lnSpc>
                <a:spcPts val="6024"/>
              </a:lnSpc>
              <a:buFont typeface="Arial"/>
              <a:buChar char="•"/>
            </a:pPr>
            <a:r>
              <a:rPr lang="pl-PL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doskonali umiejętności obserwacji i wyciągania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wniosk</a:t>
            </a:r>
            <a:r>
              <a:rPr lang="pl-PL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ów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z </a:t>
            </a:r>
            <a:r>
              <a:rPr lang="pl-PL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doświadczeń sensorycznych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;</a:t>
            </a:r>
          </a:p>
          <a:p>
            <a:pPr marL="929004" lvl="1" indent="-464502" algn="l">
              <a:lnSpc>
                <a:spcPts val="6024"/>
              </a:lnSpc>
              <a:buFont typeface="Arial"/>
              <a:buChar char="•"/>
            </a:pP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rozwija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ciekawość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biologiczną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302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pl-PL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ekspresję twórczą</a:t>
            </a:r>
            <a:r>
              <a:rPr lang="en-US" sz="4302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</a:p>
        </p:txBody>
      </p:sp>
      <p:sp>
        <p:nvSpPr>
          <p:cNvPr id="9" name="Freeform 9"/>
          <p:cNvSpPr/>
          <p:nvPr/>
        </p:nvSpPr>
        <p:spPr>
          <a:xfrm>
            <a:off x="12975530" y="8164534"/>
            <a:ext cx="1731070" cy="2916368"/>
          </a:xfrm>
          <a:custGeom>
            <a:avLst/>
            <a:gdLst/>
            <a:ahLst/>
            <a:cxnLst/>
            <a:rect l="l" t="t" r="r" b="b"/>
            <a:pathLst>
              <a:path w="1731070" h="2916368">
                <a:moveTo>
                  <a:pt x="0" y="0"/>
                </a:moveTo>
                <a:lnTo>
                  <a:pt x="1731069" y="0"/>
                </a:lnTo>
                <a:lnTo>
                  <a:pt x="1731069" y="2916368"/>
                </a:lnTo>
                <a:lnTo>
                  <a:pt x="0" y="29163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766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331500" y="8164534"/>
            <a:ext cx="1737300" cy="3151166"/>
          </a:xfrm>
          <a:custGeom>
            <a:avLst/>
            <a:gdLst/>
            <a:ahLst/>
            <a:cxnLst/>
            <a:rect l="l" t="t" r="r" b="b"/>
            <a:pathLst>
              <a:path w="1737300" h="3151166">
                <a:moveTo>
                  <a:pt x="0" y="0"/>
                </a:moveTo>
                <a:lnTo>
                  <a:pt x="1737300" y="0"/>
                </a:lnTo>
                <a:lnTo>
                  <a:pt x="1737300" y="3151166"/>
                </a:lnTo>
                <a:lnTo>
                  <a:pt x="0" y="31511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0549855" y="8164534"/>
            <a:ext cx="1870745" cy="3385963"/>
          </a:xfrm>
          <a:custGeom>
            <a:avLst/>
            <a:gdLst/>
            <a:ahLst/>
            <a:cxnLst/>
            <a:rect l="l" t="t" r="r" b="b"/>
            <a:pathLst>
              <a:path w="1870745" h="3385963">
                <a:moveTo>
                  <a:pt x="0" y="0"/>
                </a:moveTo>
                <a:lnTo>
                  <a:pt x="1870745" y="0"/>
                </a:lnTo>
                <a:lnTo>
                  <a:pt x="1870745" y="3385964"/>
                </a:lnTo>
                <a:lnTo>
                  <a:pt x="0" y="33859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031487" y="1247775"/>
            <a:ext cx="10486096" cy="2000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09"/>
              </a:lnSpc>
            </a:pPr>
            <a:r>
              <a:rPr lang="en-US" sz="14563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CELE LEKCJI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403800"/>
            <a:ext cx="17810031" cy="141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103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 JAKO NARZĄD ZMYSŁU</a:t>
            </a:r>
          </a:p>
        </p:txBody>
      </p:sp>
      <p:sp>
        <p:nvSpPr>
          <p:cNvPr id="6" name="Freeform 6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94846" y="2180232"/>
            <a:ext cx="9195163" cy="9073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Wśród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receptorów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skórnych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można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wyróżnić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  <a:p>
            <a:pPr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▪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Ciałka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Krausego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–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występuja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̨ w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skórze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właściwej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oraz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tkance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podskórnej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;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odbieraja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̨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informacje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wibracjach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położeniu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przestrzennym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źródła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bodźca</a:t>
            </a:r>
            <a:r>
              <a:rPr lang="pl-PL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; </a:t>
            </a:r>
            <a:r>
              <a:rPr lang="pl-PL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czucie zimna</a:t>
            </a:r>
            <a:r>
              <a:rPr lang="pl-PL" sz="5400" dirty="0"/>
              <a:t>❄️</a:t>
            </a: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9754222" y="1933331"/>
            <a:ext cx="8079237" cy="8030327"/>
          </a:xfrm>
          <a:custGeom>
            <a:avLst/>
            <a:gdLst/>
            <a:ahLst/>
            <a:cxnLst/>
            <a:rect l="l" t="t" r="r" b="b"/>
            <a:pathLst>
              <a:path w="8079237" h="8030327">
                <a:moveTo>
                  <a:pt x="0" y="0"/>
                </a:moveTo>
                <a:lnTo>
                  <a:pt x="8079237" y="0"/>
                </a:lnTo>
                <a:lnTo>
                  <a:pt x="8079237" y="8030328"/>
                </a:lnTo>
                <a:lnTo>
                  <a:pt x="0" y="8030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76" b="-3176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90009" y="5679798"/>
            <a:ext cx="2743309" cy="245526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403800"/>
            <a:ext cx="17810031" cy="141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0"/>
              </a:lnSpc>
            </a:pPr>
            <a:r>
              <a:rPr lang="en-US" sz="103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 JAKO NARZĄD ZMYSŁU</a:t>
            </a:r>
          </a:p>
        </p:txBody>
      </p:sp>
      <p:sp>
        <p:nvSpPr>
          <p:cNvPr id="6" name="Freeform 6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754222" y="1933331"/>
            <a:ext cx="8079237" cy="8030327"/>
          </a:xfrm>
          <a:custGeom>
            <a:avLst/>
            <a:gdLst/>
            <a:ahLst/>
            <a:cxnLst/>
            <a:rect l="l" t="t" r="r" b="b"/>
            <a:pathLst>
              <a:path w="8079237" h="8030327">
                <a:moveTo>
                  <a:pt x="0" y="0"/>
                </a:moveTo>
                <a:lnTo>
                  <a:pt x="8079237" y="0"/>
                </a:lnTo>
                <a:lnTo>
                  <a:pt x="8079237" y="8030328"/>
                </a:lnTo>
                <a:lnTo>
                  <a:pt x="0" y="8030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76" b="-3176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94846" y="2180232"/>
            <a:ext cx="9195163" cy="8119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Wśród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receptorów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skórnych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można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wyróżnić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</a:t>
            </a:r>
          </a:p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▪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Zakończenia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b="1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Merkla</a:t>
            </a:r>
            <a:r>
              <a:rPr lang="en-US" sz="5100" b="1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–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̨ to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zmodyfikowane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komórki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naskórka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zwłaszcza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opuszkach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które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odbierają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bodźce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mechaniczne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dotyk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100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ucisk</a:t>
            </a: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</a:t>
            </a:r>
          </a:p>
          <a:p>
            <a:pPr algn="l">
              <a:lnSpc>
                <a:spcPts val="7140"/>
              </a:lnSpc>
              <a:spcBef>
                <a:spcPct val="0"/>
              </a:spcBef>
            </a:pPr>
            <a:r>
              <a:rPr lang="en-US" sz="5100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7140"/>
              </a:lnSpc>
              <a:spcBef>
                <a:spcPct val="0"/>
              </a:spcBef>
            </a:pPr>
            <a:endParaRPr lang="en-US" sz="51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515991" y="2688238"/>
            <a:ext cx="2743309" cy="245526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1761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ROZMIESZCZENIE RECEPTORÓW W SKÓRZE</a:t>
            </a:r>
          </a:p>
          <a:p>
            <a:pPr algn="ctr">
              <a:lnSpc>
                <a:spcPts val="6714"/>
              </a:lnSpc>
            </a:pPr>
            <a:endParaRPr lang="en-US" sz="6747">
              <a:solidFill>
                <a:srgbClr val="FFFFFF"/>
              </a:solidFill>
              <a:latin typeface="Bobby Jones"/>
              <a:ea typeface="Bobby Jones"/>
              <a:cs typeface="Bobby Jones"/>
              <a:sym typeface="Bobby Jone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420846" y="1815525"/>
            <a:ext cx="13446308" cy="8324463"/>
          </a:xfrm>
          <a:custGeom>
            <a:avLst/>
            <a:gdLst/>
            <a:ahLst/>
            <a:cxnLst/>
            <a:rect l="l" t="t" r="r" b="b"/>
            <a:pathLst>
              <a:path w="13446308" h="8324463">
                <a:moveTo>
                  <a:pt x="0" y="0"/>
                </a:moveTo>
                <a:lnTo>
                  <a:pt x="13446308" y="0"/>
                </a:lnTo>
                <a:lnTo>
                  <a:pt x="13446308" y="8324463"/>
                </a:lnTo>
                <a:lnTo>
                  <a:pt x="0" y="83244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0848"/>
            </a:stretch>
          </a:blipFill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POLE ODBIORCZE (RECEPCYJNE)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250" y="1778152"/>
            <a:ext cx="13473108" cy="8228534"/>
          </a:xfrm>
          <a:custGeom>
            <a:avLst/>
            <a:gdLst/>
            <a:ahLst/>
            <a:cxnLst/>
            <a:rect l="l" t="t" r="r" b="b"/>
            <a:pathLst>
              <a:path w="13473108" h="8228534">
                <a:moveTo>
                  <a:pt x="0" y="0"/>
                </a:moveTo>
                <a:lnTo>
                  <a:pt x="13473108" y="0"/>
                </a:lnTo>
                <a:lnTo>
                  <a:pt x="13473108" y="8228534"/>
                </a:lnTo>
                <a:lnTo>
                  <a:pt x="0" y="82285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42" r="-1289" b="-224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133212" y="1878112"/>
            <a:ext cx="5154788" cy="6132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5656" lvl="1" indent="-452828" algn="l">
              <a:lnSpc>
                <a:spcPts val="5872"/>
              </a:lnSpc>
              <a:buFont typeface="Arial"/>
              <a:buChar char="•"/>
            </a:pPr>
            <a:r>
              <a:rPr lang="en-US" sz="4194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to obszar powierzchni zawierający receptory, dzięki którym jest zdolny do przyjęcia pobudzenia;</a:t>
            </a:r>
          </a:p>
          <a:p>
            <a:pPr algn="l">
              <a:lnSpc>
                <a:spcPts val="1672"/>
              </a:lnSpc>
            </a:pPr>
            <a:endParaRPr lang="en-US" sz="4194">
              <a:solidFill>
                <a:srgbClr val="FFFFFF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905656" lvl="1" indent="-452828" algn="l">
              <a:lnSpc>
                <a:spcPts val="5872"/>
              </a:lnSpc>
              <a:spcBef>
                <a:spcPct val="0"/>
              </a:spcBef>
              <a:buFont typeface="Arial"/>
              <a:buChar char="•"/>
            </a:pPr>
            <a:r>
              <a:rPr lang="en-US" sz="4194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im </a:t>
            </a:r>
            <a:r>
              <a:rPr lang="en-US" sz="4194">
                <a:solidFill>
                  <a:srgbClr val="FFDE5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mniejsze</a:t>
            </a:r>
            <a:r>
              <a:rPr lang="en-US" sz="4194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pole odbiorcze tym </a:t>
            </a:r>
            <a:r>
              <a:rPr lang="en-US" sz="4194">
                <a:solidFill>
                  <a:srgbClr val="FFDE5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większa</a:t>
            </a:r>
            <a:r>
              <a:rPr lang="en-US" sz="4194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precyzja czucia.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POLE ODBIORCZE (RECEPCYJNE)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250" y="1778152"/>
            <a:ext cx="13473108" cy="8228534"/>
          </a:xfrm>
          <a:custGeom>
            <a:avLst/>
            <a:gdLst/>
            <a:ahLst/>
            <a:cxnLst/>
            <a:rect l="l" t="t" r="r" b="b"/>
            <a:pathLst>
              <a:path w="13473108" h="8228534">
                <a:moveTo>
                  <a:pt x="0" y="0"/>
                </a:moveTo>
                <a:lnTo>
                  <a:pt x="13473108" y="0"/>
                </a:lnTo>
                <a:lnTo>
                  <a:pt x="13473108" y="8228534"/>
                </a:lnTo>
                <a:lnTo>
                  <a:pt x="0" y="82285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242" r="-1289" b="-224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133212" y="1267963"/>
            <a:ext cx="5154788" cy="7637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9298" lvl="1" indent="-409649" algn="l">
              <a:lnSpc>
                <a:spcPts val="5312"/>
              </a:lnSpc>
              <a:spcBef>
                <a:spcPct val="0"/>
              </a:spcBef>
              <a:buFont typeface="Arial"/>
              <a:buChar char="•"/>
            </a:pPr>
            <a:r>
              <a:rPr lang="en-US" sz="3794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Ciałka Merkla i Meissnera, zlokalizowane na granicy naskórka i skóry właściwej, mają małe pola odbiorcze o wyraźnie zaznaczonych granicach. </a:t>
            </a:r>
          </a:p>
          <a:p>
            <a:pPr algn="l">
              <a:lnSpc>
                <a:spcPts val="2512"/>
              </a:lnSpc>
              <a:spcBef>
                <a:spcPct val="0"/>
              </a:spcBef>
            </a:pPr>
            <a:endParaRPr lang="en-US" sz="3794">
              <a:solidFill>
                <a:srgbClr val="FFFFFF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819298" lvl="1" indent="-409649" algn="l">
              <a:lnSpc>
                <a:spcPts val="5312"/>
              </a:lnSpc>
              <a:spcBef>
                <a:spcPct val="0"/>
              </a:spcBef>
              <a:buFont typeface="Arial"/>
              <a:buChar char="•"/>
            </a:pPr>
            <a:r>
              <a:rPr lang="en-US" sz="3794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Ciałka blaszkowate i Ruffiniego, rozmieszczone głębiej w skórze właściwej, mają duże pola odbiorcze o niewyraźnych granicach.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71C6F2-D2D5-0673-8EBC-A65F5BAB7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FBEDBD63-9167-EAEA-5F18-A859EF3812EC}"/>
              </a:ext>
            </a:extLst>
          </p:cNvPr>
          <p:cNvSpPr txBox="1"/>
          <p:nvPr/>
        </p:nvSpPr>
        <p:spPr>
          <a:xfrm>
            <a:off x="0" y="346650"/>
            <a:ext cx="18838731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 dirty="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</a:t>
            </a:r>
            <a:r>
              <a:rPr lang="pl-PL" sz="6747" dirty="0" err="1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dsumowanie</a:t>
            </a:r>
            <a:r>
              <a:rPr lang="pl-PL" sz="6747" dirty="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 funkcji</a:t>
            </a:r>
            <a:endParaRPr lang="en-US" sz="6747" dirty="0">
              <a:solidFill>
                <a:srgbClr val="FFFFFF"/>
              </a:solidFill>
              <a:latin typeface="Bobby Jones"/>
              <a:ea typeface="Bobby Jones"/>
              <a:cs typeface="Bobby Jones"/>
              <a:sym typeface="Bobby Jone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2FD5682-A24C-EA3B-6B01-094C198E601B}"/>
              </a:ext>
            </a:extLst>
          </p:cNvPr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5689216A-3220-7BBD-E383-46F4ABE14E20}"/>
              </a:ext>
            </a:extLst>
          </p:cNvPr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6E95158-ACF8-65D9-8EE6-E0B0120AB46D}"/>
                </a:ext>
              </a:extLst>
            </p:cNvPr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63635F7-22AC-4539-CBDC-380B8BBD16D6}"/>
                </a:ext>
              </a:extLst>
            </p:cNvPr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915AD5C-900F-D687-17E9-4D30F9F4FA97}"/>
              </a:ext>
            </a:extLst>
          </p:cNvPr>
          <p:cNvSpPr/>
          <p:nvPr/>
        </p:nvSpPr>
        <p:spPr>
          <a:xfrm>
            <a:off x="9946783" y="2022312"/>
            <a:ext cx="7304013" cy="7808495"/>
          </a:xfrm>
          <a:custGeom>
            <a:avLst/>
            <a:gdLst/>
            <a:ahLst/>
            <a:cxnLst/>
            <a:rect l="l" t="t" r="r" b="b"/>
            <a:pathLst>
              <a:path w="7304013" h="7808495">
                <a:moveTo>
                  <a:pt x="0" y="0"/>
                </a:moveTo>
                <a:lnTo>
                  <a:pt x="7304013" y="0"/>
                </a:lnTo>
                <a:lnTo>
                  <a:pt x="7304013" y="7808495"/>
                </a:lnTo>
                <a:lnTo>
                  <a:pt x="0" y="78084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657" t="-62634" r="-129615" b="-59308"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6A38534-27D2-5E7F-B67D-0BF829597832}"/>
              </a:ext>
            </a:extLst>
          </p:cNvPr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F3E8A68-D9DB-1632-D9B6-1277475D7DC6}"/>
              </a:ext>
            </a:extLst>
          </p:cNvPr>
          <p:cNvSpPr txBox="1"/>
          <p:nvPr/>
        </p:nvSpPr>
        <p:spPr>
          <a:xfrm>
            <a:off x="457200" y="1941378"/>
            <a:ext cx="9132809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l-PL" altLang="pl-PL" sz="4000" b="1" dirty="0">
                <a:solidFill>
                  <a:srgbClr val="0A0A0A"/>
                </a:solidFill>
                <a:latin typeface="Google Sans"/>
              </a:rPr>
              <a:t>Dotyk:</a:t>
            </a:r>
            <a:r>
              <a:rPr lang="pl-PL" altLang="pl-PL" sz="4000" dirty="0">
                <a:solidFill>
                  <a:srgbClr val="0A0A0A"/>
                </a:solidFill>
                <a:latin typeface="Google Sans"/>
              </a:rPr>
              <a:t> Ciałka Meissnera (lekkie), Komórki Merkla (nacisk).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l-PL" altLang="pl-PL" sz="4000" b="1" dirty="0">
                <a:solidFill>
                  <a:srgbClr val="0A0A0A"/>
                </a:solidFill>
                <a:latin typeface="Google Sans"/>
              </a:rPr>
              <a:t>Ucisk:</a:t>
            </a:r>
            <a:r>
              <a:rPr lang="pl-PL" altLang="pl-PL" sz="4000" dirty="0">
                <a:solidFill>
                  <a:srgbClr val="0A0A0A"/>
                </a:solidFill>
                <a:latin typeface="Google Sans"/>
              </a:rPr>
              <a:t> Ciałka </a:t>
            </a:r>
            <a:r>
              <a:rPr lang="pl-PL" altLang="pl-PL" sz="4000" dirty="0" err="1">
                <a:solidFill>
                  <a:srgbClr val="0A0A0A"/>
                </a:solidFill>
                <a:latin typeface="Google Sans"/>
              </a:rPr>
              <a:t>Paciniego</a:t>
            </a:r>
            <a:r>
              <a:rPr lang="pl-PL" altLang="pl-PL" sz="4000" dirty="0">
                <a:solidFill>
                  <a:srgbClr val="0A0A0A"/>
                </a:solidFill>
                <a:latin typeface="Google Sans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l-PL" altLang="pl-PL" sz="4000" b="1" dirty="0">
                <a:solidFill>
                  <a:srgbClr val="0A0A0A"/>
                </a:solidFill>
                <a:latin typeface="Google Sans"/>
              </a:rPr>
              <a:t>Rozciąganie:</a:t>
            </a:r>
            <a:r>
              <a:rPr lang="pl-PL" altLang="pl-PL" sz="4000" dirty="0">
                <a:solidFill>
                  <a:srgbClr val="0A0A0A"/>
                </a:solidFill>
                <a:latin typeface="Google Sans"/>
              </a:rPr>
              <a:t> Ciałka </a:t>
            </a:r>
            <a:r>
              <a:rPr lang="pl-PL" altLang="pl-PL" sz="4000" dirty="0" err="1">
                <a:solidFill>
                  <a:srgbClr val="0A0A0A"/>
                </a:solidFill>
                <a:latin typeface="Google Sans"/>
              </a:rPr>
              <a:t>Ruffiniego</a:t>
            </a:r>
            <a:r>
              <a:rPr lang="pl-PL" altLang="pl-PL" sz="4000" dirty="0">
                <a:solidFill>
                  <a:srgbClr val="0A0A0A"/>
                </a:solidFill>
                <a:latin typeface="Google Sans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l-PL" altLang="pl-PL" sz="4000" b="1" dirty="0">
                <a:solidFill>
                  <a:srgbClr val="0A0A0A"/>
                </a:solidFill>
                <a:latin typeface="Google Sans"/>
              </a:rPr>
              <a:t>Zimno:</a:t>
            </a:r>
            <a:r>
              <a:rPr lang="pl-PL" altLang="pl-PL" sz="4000" dirty="0">
                <a:solidFill>
                  <a:srgbClr val="0A0A0A"/>
                </a:solidFill>
                <a:latin typeface="Google Sans"/>
              </a:rPr>
              <a:t> Ciałka Krausego.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l-PL" altLang="pl-PL" sz="4000" b="1" dirty="0">
                <a:solidFill>
                  <a:srgbClr val="0A0A0A"/>
                </a:solidFill>
                <a:latin typeface="Google Sans"/>
              </a:rPr>
              <a:t>Ciepło:</a:t>
            </a:r>
            <a:r>
              <a:rPr lang="pl-PL" altLang="pl-PL" sz="4000" dirty="0">
                <a:solidFill>
                  <a:srgbClr val="0A0A0A"/>
                </a:solidFill>
                <a:latin typeface="Google Sans"/>
              </a:rPr>
              <a:t> Ciałka </a:t>
            </a:r>
            <a:r>
              <a:rPr lang="pl-PL" altLang="pl-PL" sz="4000" dirty="0" err="1">
                <a:solidFill>
                  <a:srgbClr val="0A0A0A"/>
                </a:solidFill>
                <a:latin typeface="Google Sans"/>
              </a:rPr>
              <a:t>Ruffiniego</a:t>
            </a:r>
            <a:r>
              <a:rPr lang="pl-PL" altLang="pl-PL" sz="4000" dirty="0">
                <a:solidFill>
                  <a:srgbClr val="0A0A0A"/>
                </a:solidFill>
                <a:latin typeface="Google Sans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pl-PL" altLang="pl-PL" sz="4000" dirty="0">
              <a:solidFill>
                <a:srgbClr val="0A0A0A"/>
              </a:solidFill>
              <a:latin typeface="Google San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pl-PL" altLang="pl-PL" sz="4000" dirty="0">
              <a:solidFill>
                <a:srgbClr val="0A0A0A"/>
              </a:solidFill>
              <a:latin typeface="Google Sans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4000" i="1" dirty="0">
                <a:solidFill>
                  <a:srgbClr val="0A0A0A"/>
                </a:solidFill>
                <a:latin typeface="Google Sans"/>
              </a:rPr>
              <a:t>Ciekawostka: Ciałek zimna (Krausego) jest zazwyczaj w skórze więcej niż ciałek ciepła (</a:t>
            </a:r>
            <a:r>
              <a:rPr lang="pl-PL" altLang="pl-PL" sz="4000" i="1" dirty="0" err="1">
                <a:solidFill>
                  <a:srgbClr val="0A0A0A"/>
                </a:solidFill>
                <a:latin typeface="Google Sans"/>
              </a:rPr>
              <a:t>Ruffiniego</a:t>
            </a:r>
            <a:r>
              <a:rPr lang="pl-PL" altLang="pl-PL" sz="4000" i="1" dirty="0">
                <a:solidFill>
                  <a:srgbClr val="0A0A0A"/>
                </a:solidFill>
                <a:latin typeface="Google Sans"/>
              </a:rPr>
              <a:t>)</a:t>
            </a:r>
            <a:endParaRPr lang="en-US" sz="4000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965ACD5E-6CE8-BEA6-BF17-36F55A303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38499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250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POLE ODBIORCZE (RECEPCYJNE)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9946783" y="2022312"/>
            <a:ext cx="7304013" cy="7808495"/>
          </a:xfrm>
          <a:custGeom>
            <a:avLst/>
            <a:gdLst/>
            <a:ahLst/>
            <a:cxnLst/>
            <a:rect l="l" t="t" r="r" b="b"/>
            <a:pathLst>
              <a:path w="7304013" h="7808495">
                <a:moveTo>
                  <a:pt x="0" y="0"/>
                </a:moveTo>
                <a:lnTo>
                  <a:pt x="7304013" y="0"/>
                </a:lnTo>
                <a:lnTo>
                  <a:pt x="7304013" y="7808495"/>
                </a:lnTo>
                <a:lnTo>
                  <a:pt x="0" y="78084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657" t="-62634" r="-129615" b="-5930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780914" y="6830538"/>
            <a:ext cx="4159819" cy="3000270"/>
          </a:xfrm>
          <a:custGeom>
            <a:avLst/>
            <a:gdLst/>
            <a:ahLst/>
            <a:cxnLst/>
            <a:rect l="l" t="t" r="r" b="b"/>
            <a:pathLst>
              <a:path w="4159819" h="3000270">
                <a:moveTo>
                  <a:pt x="0" y="0"/>
                </a:moveTo>
                <a:lnTo>
                  <a:pt x="4159819" y="0"/>
                </a:lnTo>
                <a:lnTo>
                  <a:pt x="4159819" y="3000269"/>
                </a:lnTo>
                <a:lnTo>
                  <a:pt x="0" y="3000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31638" y="1941378"/>
            <a:ext cx="9458371" cy="5469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 1 cm2 skóry przypada ok.: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       - 2 receptorów ciepła, 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       - 12 receptorów zimna, 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       - 25 receptorów dotyku 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       - 150 receptorów bólu. </a:t>
            </a:r>
          </a:p>
          <a:p>
            <a:pPr algn="l">
              <a:lnSpc>
                <a:spcPts val="7229"/>
              </a:lnSpc>
            </a:pPr>
            <a:endParaRPr lang="en-US" sz="5164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POLE ODBIORCZE (RECEPCYJNE)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9946776" y="2062176"/>
            <a:ext cx="7457527" cy="7734637"/>
          </a:xfrm>
          <a:custGeom>
            <a:avLst/>
            <a:gdLst/>
            <a:ahLst/>
            <a:cxnLst/>
            <a:rect l="l" t="t" r="r" b="b"/>
            <a:pathLst>
              <a:path w="7457527" h="7734637">
                <a:moveTo>
                  <a:pt x="0" y="0"/>
                </a:moveTo>
                <a:lnTo>
                  <a:pt x="7457527" y="0"/>
                </a:lnTo>
                <a:lnTo>
                  <a:pt x="7457527" y="7734637"/>
                </a:lnTo>
                <a:lnTo>
                  <a:pt x="0" y="77346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096" t="-57119" r="-30861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1638" y="1941378"/>
            <a:ext cx="9458371" cy="7298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Warto zauważyć, że rozmieszczenie receptorów w skórze </a:t>
            </a:r>
            <a:r>
              <a:rPr lang="en-US" sz="5164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nie jest równomierne. </a:t>
            </a:r>
          </a:p>
          <a:p>
            <a:pPr algn="l">
              <a:lnSpc>
                <a:spcPts val="7229"/>
              </a:lnSpc>
            </a:pPr>
            <a:endParaRPr lang="en-US" sz="5164" u="sng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Najwięcej receptorów, zwłaszcza zimna, znajduje się w miejscach takich jak twarz, co pozwala na precyzyjne odczuwanie zmian temperatury.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WOLNE ZAKOŃCZENIA NERWOWE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1182283" y="2727468"/>
            <a:ext cx="5316248" cy="5209923"/>
          </a:xfrm>
          <a:custGeom>
            <a:avLst/>
            <a:gdLst/>
            <a:ahLst/>
            <a:cxnLst/>
            <a:rect l="l" t="t" r="r" b="b"/>
            <a:pathLst>
              <a:path w="5316248" h="5209923">
                <a:moveTo>
                  <a:pt x="0" y="0"/>
                </a:moveTo>
                <a:lnTo>
                  <a:pt x="5316248" y="0"/>
                </a:lnTo>
                <a:lnTo>
                  <a:pt x="5316248" y="5209923"/>
                </a:lnTo>
                <a:lnTo>
                  <a:pt x="0" y="52099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37289" y="6722181"/>
            <a:ext cx="5682076" cy="3047013"/>
          </a:xfrm>
          <a:custGeom>
            <a:avLst/>
            <a:gdLst/>
            <a:ahLst/>
            <a:cxnLst/>
            <a:rect l="l" t="t" r="r" b="b"/>
            <a:pathLst>
              <a:path w="5682076" h="3047013">
                <a:moveTo>
                  <a:pt x="0" y="0"/>
                </a:moveTo>
                <a:lnTo>
                  <a:pt x="5682076" y="0"/>
                </a:lnTo>
                <a:lnTo>
                  <a:pt x="5682076" y="3047013"/>
                </a:lnTo>
                <a:lnTo>
                  <a:pt x="0" y="30470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31638" y="1959966"/>
            <a:ext cx="8551236" cy="6383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najprostsze receptory</a:t>
            </a:r>
          </a:p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występują w naskórku</a:t>
            </a:r>
          </a:p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odbierają ból, ciepło, zimno, swędzenie...</a:t>
            </a:r>
          </a:p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Dzięki nim szybko reagujemy na niebezpieczeństwo.</a:t>
            </a:r>
          </a:p>
          <a:p>
            <a:pPr algn="l">
              <a:lnSpc>
                <a:spcPts val="7229"/>
              </a:lnSpc>
            </a:pPr>
            <a:endParaRPr lang="en-US" sz="5164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1984483" y="5456364"/>
            <a:ext cx="4642934" cy="4114800"/>
          </a:xfrm>
          <a:custGeom>
            <a:avLst/>
            <a:gdLst/>
            <a:ahLst/>
            <a:cxnLst/>
            <a:rect l="l" t="t" r="r" b="b"/>
            <a:pathLst>
              <a:path w="4642934" h="4114800">
                <a:moveTo>
                  <a:pt x="0" y="0"/>
                </a:moveTo>
                <a:lnTo>
                  <a:pt x="4642934" y="0"/>
                </a:lnTo>
                <a:lnTo>
                  <a:pt x="46429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50353" y="6230936"/>
            <a:ext cx="3609640" cy="3266724"/>
          </a:xfrm>
          <a:custGeom>
            <a:avLst/>
            <a:gdLst/>
            <a:ahLst/>
            <a:cxnLst/>
            <a:rect l="l" t="t" r="r" b="b"/>
            <a:pathLst>
              <a:path w="3609640" h="3266724">
                <a:moveTo>
                  <a:pt x="0" y="0"/>
                </a:moveTo>
                <a:lnTo>
                  <a:pt x="3609640" y="0"/>
                </a:lnTo>
                <a:lnTo>
                  <a:pt x="3609640" y="3266724"/>
                </a:lnTo>
                <a:lnTo>
                  <a:pt x="0" y="3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25213" y="4947342"/>
            <a:ext cx="4694152" cy="337978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31638" y="1959966"/>
            <a:ext cx="9458371" cy="2726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Odczuwanie bólu jest szczególnie ważne - ból informuje organizm o nadchodzącym niebezpieczeństwie. </a:t>
            </a:r>
          </a:p>
        </p:txBody>
      </p:sp>
      <p:sp>
        <p:nvSpPr>
          <p:cNvPr id="11" name="Freeform 11"/>
          <p:cNvSpPr/>
          <p:nvPr/>
        </p:nvSpPr>
        <p:spPr>
          <a:xfrm>
            <a:off x="8682874" y="1028700"/>
            <a:ext cx="4339111" cy="4427664"/>
          </a:xfrm>
          <a:custGeom>
            <a:avLst/>
            <a:gdLst/>
            <a:ahLst/>
            <a:cxnLst/>
            <a:rect l="l" t="t" r="r" b="b"/>
            <a:pathLst>
              <a:path w="4339111" h="4427664">
                <a:moveTo>
                  <a:pt x="0" y="0"/>
                </a:moveTo>
                <a:lnTo>
                  <a:pt x="4339111" y="0"/>
                </a:lnTo>
                <a:lnTo>
                  <a:pt x="4339111" y="4427664"/>
                </a:lnTo>
                <a:lnTo>
                  <a:pt x="0" y="44276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275365" y="296167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 dirty="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ODKRYWAMY TAJEMNICE SKÓRY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054021" y="1933331"/>
            <a:ext cx="10065976" cy="7971652"/>
            <a:chOff x="0" y="0"/>
            <a:chExt cx="2651121" cy="2099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51121" cy="2099530"/>
            </a:xfrm>
            <a:custGeom>
              <a:avLst/>
              <a:gdLst/>
              <a:ahLst/>
              <a:cxnLst/>
              <a:rect l="l" t="t" r="r" b="b"/>
              <a:pathLst>
                <a:path w="2651121" h="2099530">
                  <a:moveTo>
                    <a:pt x="39225" y="0"/>
                  </a:moveTo>
                  <a:lnTo>
                    <a:pt x="2611896" y="0"/>
                  </a:lnTo>
                  <a:cubicBezTo>
                    <a:pt x="2633560" y="0"/>
                    <a:pt x="2651121" y="17562"/>
                    <a:pt x="2651121" y="39225"/>
                  </a:cubicBezTo>
                  <a:lnTo>
                    <a:pt x="2651121" y="2060305"/>
                  </a:lnTo>
                  <a:cubicBezTo>
                    <a:pt x="2651121" y="2070708"/>
                    <a:pt x="2646989" y="2080685"/>
                    <a:pt x="2639633" y="2088041"/>
                  </a:cubicBezTo>
                  <a:cubicBezTo>
                    <a:pt x="2632277" y="2095397"/>
                    <a:pt x="2622299" y="2099530"/>
                    <a:pt x="2611896" y="2099530"/>
                  </a:cubicBezTo>
                  <a:lnTo>
                    <a:pt x="39225" y="2099530"/>
                  </a:lnTo>
                  <a:cubicBezTo>
                    <a:pt x="28822" y="2099530"/>
                    <a:pt x="18845" y="2095397"/>
                    <a:pt x="11489" y="2088041"/>
                  </a:cubicBezTo>
                  <a:cubicBezTo>
                    <a:pt x="4133" y="2080685"/>
                    <a:pt x="0" y="2070708"/>
                    <a:pt x="0" y="2060305"/>
                  </a:cubicBezTo>
                  <a:lnTo>
                    <a:pt x="0" y="39225"/>
                  </a:lnTo>
                  <a:cubicBezTo>
                    <a:pt x="0" y="28822"/>
                    <a:pt x="4133" y="18845"/>
                    <a:pt x="11489" y="11489"/>
                  </a:cubicBezTo>
                  <a:cubicBezTo>
                    <a:pt x="18845" y="4133"/>
                    <a:pt x="28822" y="0"/>
                    <a:pt x="3922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65112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57117" y="1933331"/>
            <a:ext cx="9458371" cy="7971652"/>
            <a:chOff x="0" y="0"/>
            <a:chExt cx="2491093" cy="20995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63242" y="1975842"/>
            <a:ext cx="15738758" cy="5822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32"/>
              </a:lnSpc>
              <a:spcBef>
                <a:spcPct val="0"/>
              </a:spcBef>
            </a:pPr>
            <a:endParaRPr dirty="0"/>
          </a:p>
          <a:p>
            <a:pPr>
              <a:lnSpc>
                <a:spcPts val="5732"/>
              </a:lnSpc>
              <a:spcBef>
                <a:spcPct val="0"/>
              </a:spcBef>
            </a:pP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✋ </a:t>
            </a:r>
            <a:r>
              <a:rPr lang="en-US" sz="4094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Stacja</a:t>
            </a:r>
            <a:r>
              <a:rPr lang="en-US" sz="4094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1: </a:t>
            </a:r>
            <a:r>
              <a:rPr lang="pl-PL" sz="4094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 czujesz?</a:t>
            </a:r>
          </a:p>
          <a:p>
            <a:pPr marL="884067" lvl="1" indent="-442033">
              <a:lnSpc>
                <a:spcPts val="5732"/>
              </a:lnSpc>
              <a:spcBef>
                <a:spcPct val="0"/>
              </a:spcBef>
              <a:buFont typeface="Arial"/>
              <a:buChar char="•"/>
            </a:pP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Opisywanie</a:t>
            </a: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faktur</a:t>
            </a:r>
            <a:r>
              <a:rPr lang="pl-PL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kształtów</a:t>
            </a:r>
            <a:r>
              <a:rPr lang="pl-PL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wrażeń dotykowych (np. ciepła/zimna)</a:t>
            </a:r>
          </a:p>
          <a:p>
            <a:pPr marL="442034" lvl="1">
              <a:lnSpc>
                <a:spcPts val="5732"/>
              </a:lnSpc>
              <a:spcBef>
                <a:spcPct val="0"/>
              </a:spcBef>
            </a:pPr>
            <a:endParaRPr lang="en-US" sz="4094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>
              <a:lnSpc>
                <a:spcPts val="5732"/>
              </a:lnSpc>
              <a:spcBef>
                <a:spcPct val="0"/>
              </a:spcBef>
            </a:pP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✋ </a:t>
            </a:r>
            <a:r>
              <a:rPr lang="en-US" sz="4094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Stacja</a:t>
            </a:r>
            <a:r>
              <a:rPr lang="en-US" sz="4094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2: </a:t>
            </a:r>
            <a:r>
              <a:rPr lang="en-US" sz="4094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Porównanie</a:t>
            </a:r>
            <a:r>
              <a:rPr lang="en-US" sz="4094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094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wrażeń</a:t>
            </a:r>
            <a:r>
              <a:rPr lang="en-US" sz="4094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094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termicznych</a:t>
            </a:r>
            <a:endParaRPr lang="en-US" sz="4094" u="sng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884067" lvl="1" indent="-442033" algn="l">
              <a:lnSpc>
                <a:spcPts val="5732"/>
              </a:lnSpc>
              <a:spcBef>
                <a:spcPct val="0"/>
              </a:spcBef>
              <a:buFont typeface="Arial"/>
              <a:buChar char="•"/>
            </a:pP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Trzy</a:t>
            </a: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miski</a:t>
            </a: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z </a:t>
            </a: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wodą</a:t>
            </a: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</a:t>
            </a: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zimna</a:t>
            </a: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letnia</a:t>
            </a: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4094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ciepła</a:t>
            </a:r>
            <a:r>
              <a:rPr lang="en-US" sz="4094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</a:t>
            </a:r>
          </a:p>
          <a:p>
            <a:pPr algn="l">
              <a:lnSpc>
                <a:spcPts val="5732"/>
              </a:lnSpc>
              <a:spcBef>
                <a:spcPct val="0"/>
              </a:spcBef>
            </a:pPr>
            <a:endParaRPr lang="en-US" sz="4094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732"/>
              </a:lnSpc>
              <a:spcBef>
                <a:spcPct val="0"/>
              </a:spcBef>
            </a:pPr>
            <a:endParaRPr lang="en-US" sz="4094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227670" y="1268616"/>
            <a:ext cx="10250329" cy="488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85"/>
              </a:lnSpc>
              <a:spcBef>
                <a:spcPct val="0"/>
              </a:spcBef>
            </a:pPr>
            <a:r>
              <a:rPr lang="en-US" sz="3747" dirty="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- AKTYWIZACJA CZYLI DOŚWIADCZENIA </a:t>
            </a:r>
            <a:r>
              <a:rPr lang="pl-PL" sz="3747" dirty="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SENSORYCZNE</a:t>
            </a:r>
            <a:endParaRPr lang="en-US" sz="3747" dirty="0">
              <a:solidFill>
                <a:srgbClr val="FFFFFF"/>
              </a:solidFill>
              <a:latin typeface="Bobby Jones"/>
              <a:ea typeface="Bobby Jones"/>
              <a:cs typeface="Bobby Jones"/>
              <a:sym typeface="Bobby Jone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123853" y="8797319"/>
            <a:ext cx="10211842" cy="1107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63"/>
              </a:lnSpc>
              <a:spcBef>
                <a:spcPct val="0"/>
              </a:spcBef>
            </a:pPr>
            <a:r>
              <a:rPr lang="en-US" sz="4221" dirty="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UCZNIOWIE ZAPISUJĄ WNIOSKI W KARTACH OBSERWACJI.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29D2951-8352-059F-0D37-4EF0BC55C74A}"/>
              </a:ext>
            </a:extLst>
          </p:cNvPr>
          <p:cNvSpPr txBox="1"/>
          <p:nvPr/>
        </p:nvSpPr>
        <p:spPr>
          <a:xfrm>
            <a:off x="2057400" y="1756150"/>
            <a:ext cx="13944600" cy="732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2034" lvl="1">
              <a:lnSpc>
                <a:spcPts val="5732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FF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UWAGA! DOŚWIADCZENIA WYKONYWANE Z ZAMKNIĘTYMI/ZASŁONIĘTYMI OCZAMI POD NADZOREM NAUCZYCIELA</a:t>
            </a:r>
            <a:endParaRPr lang="en-US" sz="2400" b="1" dirty="0">
              <a:solidFill>
                <a:srgbClr val="FF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POLE ODBIORCZE (RECEPCYJNE)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394846" y="7258678"/>
            <a:ext cx="2535831" cy="2535831"/>
          </a:xfrm>
          <a:custGeom>
            <a:avLst/>
            <a:gdLst/>
            <a:ahLst/>
            <a:cxnLst/>
            <a:rect l="l" t="t" r="r" b="b"/>
            <a:pathLst>
              <a:path w="2535831" h="2535831">
                <a:moveTo>
                  <a:pt x="0" y="0"/>
                </a:moveTo>
                <a:lnTo>
                  <a:pt x="2535831" y="0"/>
                </a:lnTo>
                <a:lnTo>
                  <a:pt x="2535831" y="2535831"/>
                </a:lnTo>
                <a:lnTo>
                  <a:pt x="0" y="25358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894776" y="1611783"/>
            <a:ext cx="7986233" cy="3573403"/>
          </a:xfrm>
          <a:custGeom>
            <a:avLst/>
            <a:gdLst/>
            <a:ahLst/>
            <a:cxnLst/>
            <a:rect l="l" t="t" r="r" b="b"/>
            <a:pathLst>
              <a:path w="7986233" h="3573403">
                <a:moveTo>
                  <a:pt x="0" y="0"/>
                </a:moveTo>
                <a:lnTo>
                  <a:pt x="7986233" y="0"/>
                </a:lnTo>
                <a:lnTo>
                  <a:pt x="7986233" y="3573403"/>
                </a:lnTo>
                <a:lnTo>
                  <a:pt x="0" y="3573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9789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933522" y="5724848"/>
            <a:ext cx="7908742" cy="3369994"/>
          </a:xfrm>
          <a:custGeom>
            <a:avLst/>
            <a:gdLst/>
            <a:ahLst/>
            <a:cxnLst/>
            <a:rect l="l" t="t" r="r" b="b"/>
            <a:pathLst>
              <a:path w="7908742" h="3369994">
                <a:moveTo>
                  <a:pt x="0" y="0"/>
                </a:moveTo>
                <a:lnTo>
                  <a:pt x="7908741" y="0"/>
                </a:lnTo>
                <a:lnTo>
                  <a:pt x="7908741" y="3369995"/>
                </a:lnTo>
                <a:lnTo>
                  <a:pt x="0" y="33699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47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474832" y="3857087"/>
            <a:ext cx="1336309" cy="1017265"/>
          </a:xfrm>
          <a:custGeom>
            <a:avLst/>
            <a:gdLst/>
            <a:ahLst/>
            <a:cxnLst/>
            <a:rect l="l" t="t" r="r" b="b"/>
            <a:pathLst>
              <a:path w="1336309" h="1017265">
                <a:moveTo>
                  <a:pt x="0" y="0"/>
                </a:moveTo>
                <a:lnTo>
                  <a:pt x="1336309" y="0"/>
                </a:lnTo>
                <a:lnTo>
                  <a:pt x="1336309" y="1017265"/>
                </a:lnTo>
                <a:lnTo>
                  <a:pt x="0" y="10172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1067925" y="1611783"/>
            <a:ext cx="1336309" cy="1017265"/>
          </a:xfrm>
          <a:custGeom>
            <a:avLst/>
            <a:gdLst/>
            <a:ahLst/>
            <a:cxnLst/>
            <a:rect l="l" t="t" r="r" b="b"/>
            <a:pathLst>
              <a:path w="1336309" h="1017265">
                <a:moveTo>
                  <a:pt x="1336308" y="0"/>
                </a:moveTo>
                <a:lnTo>
                  <a:pt x="0" y="0"/>
                </a:lnTo>
                <a:lnTo>
                  <a:pt x="0" y="1017265"/>
                </a:lnTo>
                <a:lnTo>
                  <a:pt x="1336308" y="1017265"/>
                </a:lnTo>
                <a:lnTo>
                  <a:pt x="133630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flipV="1">
            <a:off x="11491407" y="3991075"/>
            <a:ext cx="1277499" cy="972496"/>
          </a:xfrm>
          <a:custGeom>
            <a:avLst/>
            <a:gdLst/>
            <a:ahLst/>
            <a:cxnLst/>
            <a:rect l="l" t="t" r="r" b="b"/>
            <a:pathLst>
              <a:path w="1277499" h="972496">
                <a:moveTo>
                  <a:pt x="0" y="972496"/>
                </a:moveTo>
                <a:lnTo>
                  <a:pt x="1277499" y="972496"/>
                </a:lnTo>
                <a:lnTo>
                  <a:pt x="1277499" y="0"/>
                </a:lnTo>
                <a:lnTo>
                  <a:pt x="0" y="0"/>
                </a:lnTo>
                <a:lnTo>
                  <a:pt x="0" y="972496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870867" y="6413911"/>
            <a:ext cx="3017025" cy="1689534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15492395" y="5537611"/>
            <a:ext cx="604007" cy="1028700"/>
          </a:xfrm>
          <a:custGeom>
            <a:avLst/>
            <a:gdLst/>
            <a:ahLst/>
            <a:cxnLst/>
            <a:rect l="l" t="t" r="r" b="b"/>
            <a:pathLst>
              <a:path w="604007" h="1028700">
                <a:moveTo>
                  <a:pt x="0" y="0"/>
                </a:moveTo>
                <a:lnTo>
                  <a:pt x="604007" y="0"/>
                </a:lnTo>
                <a:lnTo>
                  <a:pt x="604007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flipH="1">
            <a:off x="3007731" y="8745997"/>
            <a:ext cx="1449838" cy="456699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31638" y="1959966"/>
            <a:ext cx="9458371" cy="4555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 przypadku pojawienia się drażniącego bodźca, który może naruszyć skórę, receptory uwalniają neuroprzekaźniki, które ostrzegają o zagrożeniu.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980572" y="8796228"/>
            <a:ext cx="3571075" cy="774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8"/>
              </a:lnSpc>
            </a:pPr>
            <a:r>
              <a:rPr lang="en-US" sz="224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filmik o tym odruchu </a:t>
            </a:r>
          </a:p>
          <a:p>
            <a:pPr algn="ctr">
              <a:lnSpc>
                <a:spcPts val="3148"/>
              </a:lnSpc>
            </a:pPr>
            <a:r>
              <a:rPr lang="en-US" sz="224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dostępny tutaj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POLE ODBIORCZE (RECEPCYJNE)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394846" y="7258678"/>
            <a:ext cx="2535831" cy="2535831"/>
          </a:xfrm>
          <a:custGeom>
            <a:avLst/>
            <a:gdLst/>
            <a:ahLst/>
            <a:cxnLst/>
            <a:rect l="l" t="t" r="r" b="b"/>
            <a:pathLst>
              <a:path w="2535831" h="2535831">
                <a:moveTo>
                  <a:pt x="0" y="0"/>
                </a:moveTo>
                <a:lnTo>
                  <a:pt x="2535831" y="0"/>
                </a:lnTo>
                <a:lnTo>
                  <a:pt x="2535831" y="2535831"/>
                </a:lnTo>
                <a:lnTo>
                  <a:pt x="0" y="25358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3007731" y="8745997"/>
            <a:ext cx="1449838" cy="456699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>
            <a:off x="9774061" y="3387902"/>
            <a:ext cx="8224306" cy="4317761"/>
          </a:xfrm>
          <a:custGeom>
            <a:avLst/>
            <a:gdLst/>
            <a:ahLst/>
            <a:cxnLst/>
            <a:rect l="l" t="t" r="r" b="b"/>
            <a:pathLst>
              <a:path w="8224306" h="4317761">
                <a:moveTo>
                  <a:pt x="0" y="0"/>
                </a:moveTo>
                <a:lnTo>
                  <a:pt x="8224306" y="0"/>
                </a:lnTo>
                <a:lnTo>
                  <a:pt x="8224306" y="4317760"/>
                </a:lnTo>
                <a:lnTo>
                  <a:pt x="0" y="43177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1638" y="1959966"/>
            <a:ext cx="9458371" cy="4555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14910" lvl="1" indent="-557455" algn="l">
              <a:lnSpc>
                <a:spcPts val="7229"/>
              </a:lnSpc>
              <a:buFont typeface="Arial"/>
              <a:buChar char="•"/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 przypadku pojawienia się drażniącego bodźca, który może naruszyć skórę, receptory uwalniają neuroprzekaźniki, które ostrzegają o zagrożeniu.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80572" y="8796228"/>
            <a:ext cx="3571075" cy="774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48"/>
              </a:lnSpc>
            </a:pPr>
            <a:r>
              <a:rPr lang="en-US" sz="224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filmik o tym odruchu </a:t>
            </a:r>
          </a:p>
          <a:p>
            <a:pPr algn="ctr">
              <a:lnSpc>
                <a:spcPts val="3148"/>
              </a:lnSpc>
            </a:pPr>
            <a:r>
              <a:rPr lang="en-US" sz="224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dostępny tutaj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POLE ODBIORCZE (RECEPCYJNE)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612219" y="1462259"/>
            <a:ext cx="6048756" cy="8229600"/>
          </a:xfrm>
          <a:custGeom>
            <a:avLst/>
            <a:gdLst/>
            <a:ahLst/>
            <a:cxnLst/>
            <a:rect l="l" t="t" r="r" b="b"/>
            <a:pathLst>
              <a:path w="6048756" h="8229600">
                <a:moveTo>
                  <a:pt x="0" y="0"/>
                </a:moveTo>
                <a:lnTo>
                  <a:pt x="6048756" y="0"/>
                </a:lnTo>
                <a:lnTo>
                  <a:pt x="604875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94846" y="1903986"/>
            <a:ext cx="9195163" cy="7944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2"/>
              </a:lnSpc>
              <a:spcBef>
                <a:spcPct val="0"/>
              </a:spcBef>
            </a:pPr>
            <a:r>
              <a:rPr lang="en-US" sz="409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Receptory są częścią układu nerwowego i odbierają            i przekazują bodźce do układu nerwowego, który poprzez zakończenia nerwowe jest odpowiedzialny     za wykrywanie zmian zachodzących w otoczeniu oraz wywoływanie adekwatnych do nich reakcji organizmu.                                                                     Układ nerwowy kontroluje również pracę wszystkich narządów wewnętrznych oraz gruczołów wydzielania wewnętrznego i zewnętrznego. Ponadto odpowiada za powstawanie emocji, a także sen i utrzymywanie homeostazy.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CO MOŻE POCZUĆ NASZA SKÓRA?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31638" y="1933331"/>
            <a:ext cx="9458371" cy="7971652"/>
            <a:chOff x="0" y="0"/>
            <a:chExt cx="2491093" cy="2099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545031" y="2677951"/>
            <a:ext cx="5778062" cy="5778062"/>
          </a:xfrm>
          <a:custGeom>
            <a:avLst/>
            <a:gdLst/>
            <a:ahLst/>
            <a:cxnLst/>
            <a:rect l="l" t="t" r="r" b="b"/>
            <a:pathLst>
              <a:path w="5778062" h="5778062">
                <a:moveTo>
                  <a:pt x="0" y="0"/>
                </a:moveTo>
                <a:lnTo>
                  <a:pt x="5778062" y="0"/>
                </a:lnTo>
                <a:lnTo>
                  <a:pt x="5778062" y="5778063"/>
                </a:lnTo>
                <a:lnTo>
                  <a:pt x="0" y="57780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84372" y="1542805"/>
            <a:ext cx="9458371" cy="8212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29"/>
              </a:lnSpc>
            </a:pPr>
            <a:endParaRPr/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✅ Lekki dotyk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✅ Silny ucisk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✅ Drgania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✅ Ciepło / zimno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✅ Ból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✅ Swędzenie</a:t>
            </a:r>
          </a:p>
          <a:p>
            <a:pPr algn="l">
              <a:lnSpc>
                <a:spcPts val="7229"/>
              </a:lnSpc>
            </a:pPr>
            <a:r>
              <a:rPr lang="en-US" sz="5164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✅ Faktura i kształt przedmiotów</a:t>
            </a:r>
          </a:p>
          <a:p>
            <a:pPr algn="l">
              <a:lnSpc>
                <a:spcPts val="7229"/>
              </a:lnSpc>
            </a:pPr>
            <a:endParaRPr lang="en-US" sz="5164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29407" y="3737245"/>
            <a:ext cx="16029186" cy="5371801"/>
            <a:chOff x="0" y="0"/>
            <a:chExt cx="4221679" cy="14147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21679" cy="1414795"/>
            </a:xfrm>
            <a:custGeom>
              <a:avLst/>
              <a:gdLst/>
              <a:ahLst/>
              <a:cxnLst/>
              <a:rect l="l" t="t" r="r" b="b"/>
              <a:pathLst>
                <a:path w="4221679" h="1414795">
                  <a:moveTo>
                    <a:pt x="24632" y="0"/>
                  </a:moveTo>
                  <a:lnTo>
                    <a:pt x="4197046" y="0"/>
                  </a:lnTo>
                  <a:cubicBezTo>
                    <a:pt x="4210650" y="0"/>
                    <a:pt x="4221679" y="11028"/>
                    <a:pt x="4221679" y="24632"/>
                  </a:cubicBezTo>
                  <a:lnTo>
                    <a:pt x="4221679" y="1390163"/>
                  </a:lnTo>
                  <a:cubicBezTo>
                    <a:pt x="4221679" y="1396696"/>
                    <a:pt x="4219084" y="1402961"/>
                    <a:pt x="4214464" y="1407581"/>
                  </a:cubicBezTo>
                  <a:cubicBezTo>
                    <a:pt x="4209845" y="1412200"/>
                    <a:pt x="4203579" y="1414795"/>
                    <a:pt x="4197046" y="1414795"/>
                  </a:cubicBezTo>
                  <a:lnTo>
                    <a:pt x="24632" y="1414795"/>
                  </a:lnTo>
                  <a:cubicBezTo>
                    <a:pt x="11028" y="1414795"/>
                    <a:pt x="0" y="1403767"/>
                    <a:pt x="0" y="1390163"/>
                  </a:cubicBezTo>
                  <a:lnTo>
                    <a:pt x="0" y="24632"/>
                  </a:lnTo>
                  <a:cubicBezTo>
                    <a:pt x="0" y="11028"/>
                    <a:pt x="11028" y="0"/>
                    <a:pt x="2463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221679" cy="14624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52709" y="1171575"/>
            <a:ext cx="14782582" cy="1295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54"/>
              </a:lnSpc>
            </a:pPr>
            <a:r>
              <a:rPr lang="en-US" sz="946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SPRAWDŹ SIĘ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53783" y="3936801"/>
            <a:ext cx="15436856" cy="3913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51"/>
              </a:lnSpc>
            </a:pP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Jak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zbudowana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jest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?</a:t>
            </a:r>
          </a:p>
          <a:p>
            <a:pPr algn="ctr">
              <a:lnSpc>
                <a:spcPts val="7651"/>
              </a:lnSpc>
            </a:pP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Jakie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funkcje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pełni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?</a:t>
            </a:r>
          </a:p>
          <a:p>
            <a:pPr algn="ctr">
              <a:lnSpc>
                <a:spcPts val="7651"/>
              </a:lnSpc>
            </a:pP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Jakie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receptory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czuciowe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znajdują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skórze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?</a:t>
            </a:r>
          </a:p>
          <a:p>
            <a:pPr algn="ctr">
              <a:lnSpc>
                <a:spcPts val="7651"/>
              </a:lnSpc>
            </a:pP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Dlaczego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jest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ważna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warto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nią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dbać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?</a:t>
            </a:r>
          </a:p>
        </p:txBody>
      </p:sp>
      <p:sp>
        <p:nvSpPr>
          <p:cNvPr id="7" name="Freeform 7"/>
          <p:cNvSpPr/>
          <p:nvPr/>
        </p:nvSpPr>
        <p:spPr>
          <a:xfrm>
            <a:off x="-653678" y="8760511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183025" y="-1732173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515563">
            <a:off x="631820" y="357945"/>
            <a:ext cx="2952475" cy="3767113"/>
          </a:xfrm>
          <a:custGeom>
            <a:avLst/>
            <a:gdLst/>
            <a:ahLst/>
            <a:cxnLst/>
            <a:rect l="l" t="t" r="r" b="b"/>
            <a:pathLst>
              <a:path w="2952475" h="3767113">
                <a:moveTo>
                  <a:pt x="0" y="0"/>
                </a:moveTo>
                <a:lnTo>
                  <a:pt x="2952475" y="0"/>
                </a:lnTo>
                <a:lnTo>
                  <a:pt x="2952475" y="3767113"/>
                </a:lnTo>
                <a:lnTo>
                  <a:pt x="0" y="37671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716025" y="6423146"/>
            <a:ext cx="3330279" cy="2963949"/>
          </a:xfrm>
          <a:prstGeom prst="rect">
            <a:avLst/>
          </a:prstGeom>
        </p:spPr>
      </p:pic>
      <p:sp>
        <p:nvSpPr>
          <p:cNvPr id="11" name="Freeform 11"/>
          <p:cNvSpPr/>
          <p:nvPr/>
        </p:nvSpPr>
        <p:spPr>
          <a:xfrm>
            <a:off x="12850546" y="408635"/>
            <a:ext cx="3073837" cy="2678080"/>
          </a:xfrm>
          <a:custGeom>
            <a:avLst/>
            <a:gdLst/>
            <a:ahLst/>
            <a:cxnLst/>
            <a:rect l="l" t="t" r="r" b="b"/>
            <a:pathLst>
              <a:path w="3073837" h="2678080">
                <a:moveTo>
                  <a:pt x="0" y="0"/>
                </a:moveTo>
                <a:lnTo>
                  <a:pt x="3073837" y="0"/>
                </a:lnTo>
                <a:lnTo>
                  <a:pt x="3073837" y="2678080"/>
                </a:lnTo>
                <a:lnTo>
                  <a:pt x="0" y="2678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B21376-247C-E45C-19F2-9393DF17D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4DF182BC-C31E-CF42-CFFA-D117EA1DDE34}"/>
              </a:ext>
            </a:extLst>
          </p:cNvPr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372CE3E3-1552-C368-0F78-746BCAF02FEB}"/>
              </a:ext>
            </a:extLst>
          </p:cNvPr>
          <p:cNvGrpSpPr/>
          <p:nvPr/>
        </p:nvGrpSpPr>
        <p:grpSpPr>
          <a:xfrm>
            <a:off x="8054021" y="1933331"/>
            <a:ext cx="10065976" cy="7971652"/>
            <a:chOff x="0" y="0"/>
            <a:chExt cx="2651121" cy="209953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5629E61-F210-5415-0D1C-67F0A8BCA410}"/>
                </a:ext>
              </a:extLst>
            </p:cNvPr>
            <p:cNvSpPr/>
            <p:nvPr/>
          </p:nvSpPr>
          <p:spPr>
            <a:xfrm>
              <a:off x="0" y="0"/>
              <a:ext cx="2651121" cy="2099530"/>
            </a:xfrm>
            <a:custGeom>
              <a:avLst/>
              <a:gdLst/>
              <a:ahLst/>
              <a:cxnLst/>
              <a:rect l="l" t="t" r="r" b="b"/>
              <a:pathLst>
                <a:path w="2651121" h="2099530">
                  <a:moveTo>
                    <a:pt x="39225" y="0"/>
                  </a:moveTo>
                  <a:lnTo>
                    <a:pt x="2611896" y="0"/>
                  </a:lnTo>
                  <a:cubicBezTo>
                    <a:pt x="2633560" y="0"/>
                    <a:pt x="2651121" y="17562"/>
                    <a:pt x="2651121" y="39225"/>
                  </a:cubicBezTo>
                  <a:lnTo>
                    <a:pt x="2651121" y="2060305"/>
                  </a:lnTo>
                  <a:cubicBezTo>
                    <a:pt x="2651121" y="2070708"/>
                    <a:pt x="2646989" y="2080685"/>
                    <a:pt x="2639633" y="2088041"/>
                  </a:cubicBezTo>
                  <a:cubicBezTo>
                    <a:pt x="2632277" y="2095397"/>
                    <a:pt x="2622299" y="2099530"/>
                    <a:pt x="2611896" y="2099530"/>
                  </a:cubicBezTo>
                  <a:lnTo>
                    <a:pt x="39225" y="2099530"/>
                  </a:lnTo>
                  <a:cubicBezTo>
                    <a:pt x="28822" y="2099530"/>
                    <a:pt x="18845" y="2095397"/>
                    <a:pt x="11489" y="2088041"/>
                  </a:cubicBezTo>
                  <a:cubicBezTo>
                    <a:pt x="4133" y="2080685"/>
                    <a:pt x="0" y="2070708"/>
                    <a:pt x="0" y="2060305"/>
                  </a:cubicBezTo>
                  <a:lnTo>
                    <a:pt x="0" y="39225"/>
                  </a:lnTo>
                  <a:cubicBezTo>
                    <a:pt x="0" y="28822"/>
                    <a:pt x="4133" y="18845"/>
                    <a:pt x="11489" y="11489"/>
                  </a:cubicBezTo>
                  <a:cubicBezTo>
                    <a:pt x="18845" y="4133"/>
                    <a:pt x="28822" y="0"/>
                    <a:pt x="3922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5D611355-0FB8-8F1C-12E0-FD344B51E9AD}"/>
                </a:ext>
              </a:extLst>
            </p:cNvPr>
            <p:cNvSpPr txBox="1"/>
            <p:nvPr/>
          </p:nvSpPr>
          <p:spPr>
            <a:xfrm>
              <a:off x="0" y="-47625"/>
              <a:ext cx="265112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1724578-AD85-B7CE-FA2C-8619D84DC6FA}"/>
              </a:ext>
            </a:extLst>
          </p:cNvPr>
          <p:cNvSpPr/>
          <p:nvPr/>
        </p:nvSpPr>
        <p:spPr>
          <a:xfrm>
            <a:off x="15623128" y="-304895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CB0F6BE4-D796-D32A-BF79-75049738BD6B}"/>
              </a:ext>
            </a:extLst>
          </p:cNvPr>
          <p:cNvGrpSpPr/>
          <p:nvPr/>
        </p:nvGrpSpPr>
        <p:grpSpPr>
          <a:xfrm>
            <a:off x="157117" y="1933331"/>
            <a:ext cx="9458371" cy="7971652"/>
            <a:chOff x="0" y="0"/>
            <a:chExt cx="2491093" cy="209953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10DF4F0-3CA9-171E-C21B-C344164134BF}"/>
                </a:ext>
              </a:extLst>
            </p:cNvPr>
            <p:cNvSpPr/>
            <p:nvPr/>
          </p:nvSpPr>
          <p:spPr>
            <a:xfrm>
              <a:off x="0" y="0"/>
              <a:ext cx="2491093" cy="2099530"/>
            </a:xfrm>
            <a:custGeom>
              <a:avLst/>
              <a:gdLst/>
              <a:ahLst/>
              <a:cxnLst/>
              <a:rect l="l" t="t" r="r" b="b"/>
              <a:pathLst>
                <a:path w="2491093" h="2099530">
                  <a:moveTo>
                    <a:pt x="41745" y="0"/>
                  </a:moveTo>
                  <a:lnTo>
                    <a:pt x="2449349" y="0"/>
                  </a:lnTo>
                  <a:cubicBezTo>
                    <a:pt x="2472404" y="0"/>
                    <a:pt x="2491093" y="18690"/>
                    <a:pt x="2491093" y="41745"/>
                  </a:cubicBezTo>
                  <a:lnTo>
                    <a:pt x="2491093" y="2057785"/>
                  </a:lnTo>
                  <a:cubicBezTo>
                    <a:pt x="2491093" y="2080840"/>
                    <a:pt x="2472404" y="2099530"/>
                    <a:pt x="2449349" y="2099530"/>
                  </a:cubicBezTo>
                  <a:lnTo>
                    <a:pt x="41745" y="2099530"/>
                  </a:lnTo>
                  <a:cubicBezTo>
                    <a:pt x="18690" y="2099530"/>
                    <a:pt x="0" y="2080840"/>
                    <a:pt x="0" y="2057785"/>
                  </a:cubicBezTo>
                  <a:lnTo>
                    <a:pt x="0" y="41745"/>
                  </a:lnTo>
                  <a:cubicBezTo>
                    <a:pt x="0" y="18690"/>
                    <a:pt x="18690" y="0"/>
                    <a:pt x="4174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 dirty="0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7CDEAC4-81D0-2806-283A-DAA9BF98B4D6}"/>
                </a:ext>
              </a:extLst>
            </p:cNvPr>
            <p:cNvSpPr txBox="1"/>
            <p:nvPr/>
          </p:nvSpPr>
          <p:spPr>
            <a:xfrm>
              <a:off x="0" y="-47625"/>
              <a:ext cx="2491093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7B860CBB-BC3E-083F-8311-E0DD971362B2}"/>
              </a:ext>
            </a:extLst>
          </p:cNvPr>
          <p:cNvSpPr txBox="1"/>
          <p:nvPr/>
        </p:nvSpPr>
        <p:spPr>
          <a:xfrm>
            <a:off x="263242" y="1975842"/>
            <a:ext cx="8642794" cy="2167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2"/>
              </a:lnSpc>
              <a:spcBef>
                <a:spcPct val="0"/>
              </a:spcBef>
            </a:pPr>
            <a:endParaRPr dirty="0"/>
          </a:p>
          <a:p>
            <a:pPr algn="l">
              <a:lnSpc>
                <a:spcPts val="5732"/>
              </a:lnSpc>
              <a:spcBef>
                <a:spcPct val="0"/>
              </a:spcBef>
            </a:pPr>
            <a:endParaRPr lang="en-US" sz="4094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732"/>
              </a:lnSpc>
              <a:spcBef>
                <a:spcPct val="0"/>
              </a:spcBef>
            </a:pPr>
            <a:endParaRPr lang="en-US" sz="4094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0F901FE-6B4E-6381-45B8-5D40B53CB57F}"/>
              </a:ext>
            </a:extLst>
          </p:cNvPr>
          <p:cNvSpPr txBox="1"/>
          <p:nvPr/>
        </p:nvSpPr>
        <p:spPr>
          <a:xfrm>
            <a:off x="762000" y="3353988"/>
            <a:ext cx="16937403" cy="3770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pl-PL" sz="9600" b="1" dirty="0">
                <a:solidFill>
                  <a:srgbClr val="00B050"/>
                </a:solidFill>
                <a:latin typeface="Bobby Jones"/>
                <a:ea typeface="Bobby Jones"/>
                <a:cs typeface="Bobby Jones"/>
                <a:sym typeface="Bobby Jones"/>
              </a:rPr>
              <a:t>K</a:t>
            </a:r>
            <a:r>
              <a:rPr lang="pl-PL" sz="9600" b="1" dirty="0">
                <a:solidFill>
                  <a:srgbClr val="FFFF00"/>
                </a:solidFill>
                <a:latin typeface="Bobby Jones"/>
                <a:ea typeface="Bobby Jones"/>
                <a:cs typeface="Bobby Jones"/>
                <a:sym typeface="Bobby Jones"/>
              </a:rPr>
              <a:t>o</a:t>
            </a:r>
            <a:r>
              <a:rPr lang="pl-PL" sz="9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obby Jones"/>
                <a:ea typeface="Bobby Jones"/>
                <a:cs typeface="Bobby Jones"/>
                <a:sym typeface="Bobby Jones"/>
              </a:rPr>
              <a:t>l</a:t>
            </a:r>
            <a:r>
              <a:rPr lang="pl-PL" sz="9600" b="1" dirty="0">
                <a:solidFill>
                  <a:srgbClr val="FF0000"/>
                </a:solidFill>
                <a:latin typeface="Bobby Jones"/>
                <a:ea typeface="Bobby Jones"/>
                <a:cs typeface="Bobby Jones"/>
                <a:sym typeface="Bobby Jones"/>
              </a:rPr>
              <a:t>o</a:t>
            </a:r>
            <a:r>
              <a:rPr lang="pl-PL" sz="9600" b="1" dirty="0">
                <a:solidFill>
                  <a:srgbClr val="00B0F0"/>
                </a:solidFill>
                <a:latin typeface="Bobby Jones"/>
                <a:ea typeface="Bobby Jones"/>
                <a:cs typeface="Bobby Jones"/>
                <a:sym typeface="Bobby Jones"/>
              </a:rPr>
              <a:t>r</a:t>
            </a:r>
            <a:r>
              <a:rPr lang="pl-PL" sz="9600" b="1" dirty="0">
                <a:latin typeface="Bobby Jones"/>
                <a:ea typeface="Bobby Jones"/>
                <a:cs typeface="Bobby Jones"/>
                <a:sym typeface="Bobby Jones"/>
              </a:rPr>
              <a:t>o</a:t>
            </a:r>
            <a:r>
              <a:rPr lang="pl-PL" sz="9600" b="1" dirty="0">
                <a:solidFill>
                  <a:schemeClr val="accent6">
                    <a:lumMod val="75000"/>
                  </a:schemeClr>
                </a:solidFill>
                <a:latin typeface="Bobby Jones"/>
                <a:ea typeface="Bobby Jones"/>
                <a:cs typeface="Bobby Jones"/>
                <a:sym typeface="Bobby Jones"/>
              </a:rPr>
              <a:t>w</a:t>
            </a:r>
            <a:r>
              <a:rPr lang="pl-PL" sz="9600" b="1" dirty="0">
                <a:solidFill>
                  <a:srgbClr val="7030A0"/>
                </a:solidFill>
                <a:latin typeface="Bobby Jones"/>
                <a:ea typeface="Bobby Jones"/>
                <a:cs typeface="Bobby Jones"/>
                <a:sym typeface="Bobby Jones"/>
              </a:rPr>
              <a:t>e</a:t>
            </a:r>
            <a:r>
              <a:rPr lang="pl-PL" sz="9600" dirty="0">
                <a:solidFill>
                  <a:srgbClr val="00B050"/>
                </a:solidFill>
                <a:latin typeface="Bobby Jones"/>
                <a:ea typeface="Bobby Jones"/>
                <a:cs typeface="Bobby Jones"/>
                <a:sym typeface="Bobby Jones"/>
              </a:rPr>
              <a:t> </a:t>
            </a:r>
            <a:r>
              <a:rPr lang="pl-PL" sz="9600" b="1" dirty="0" err="1">
                <a:solidFill>
                  <a:srgbClr val="00B050"/>
                </a:solidFill>
                <a:latin typeface="Bobby Jones"/>
                <a:ea typeface="Bobby Jones"/>
                <a:cs typeface="Bobby Jones"/>
                <a:sym typeface="Bobby Jones"/>
              </a:rPr>
              <a:t>bodŹce</a:t>
            </a:r>
            <a:r>
              <a:rPr lang="pl-PL" sz="9600" b="1" dirty="0">
                <a:solidFill>
                  <a:srgbClr val="00B050"/>
                </a:solidFill>
                <a:latin typeface="Bobby Jones"/>
                <a:ea typeface="Bobby Jones"/>
                <a:cs typeface="Bobby Jones"/>
                <a:sym typeface="Bobby Jones"/>
              </a:rPr>
              <a:t> </a:t>
            </a:r>
            <a:endParaRPr lang="en-US" sz="9600" b="1" dirty="0">
              <a:solidFill>
                <a:srgbClr val="00B050"/>
              </a:solidFill>
              <a:latin typeface="Bobby Jones"/>
              <a:ea typeface="Bobby Jones"/>
              <a:cs typeface="Bobby Jones"/>
              <a:sym typeface="Bobby Jones"/>
            </a:endParaRPr>
          </a:p>
          <a:p>
            <a:pPr algn="l">
              <a:lnSpc>
                <a:spcPts val="5732"/>
              </a:lnSpc>
              <a:spcBef>
                <a:spcPct val="0"/>
              </a:spcBef>
            </a:pPr>
            <a:endParaRPr lang="en-US" sz="4094" dirty="0"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ctr">
              <a:lnSpc>
                <a:spcPts val="5732"/>
              </a:lnSpc>
              <a:spcBef>
                <a:spcPct val="0"/>
              </a:spcBef>
            </a:pPr>
            <a:r>
              <a:rPr lang="pl-PL" sz="4400" dirty="0">
                <a:latin typeface="Arial Narrow" panose="020B0606020202030204" pitchFamily="34" charset="0"/>
                <a:ea typeface="Bobby Jones"/>
                <a:cs typeface="Bobby Jones"/>
                <a:sym typeface="Bobby Jones"/>
              </a:rPr>
              <a:t>czyli</a:t>
            </a:r>
            <a:r>
              <a:rPr lang="pl-PL" sz="4400" dirty="0">
                <a:latin typeface="Bobby Jones"/>
                <a:ea typeface="Bobby Jones"/>
                <a:cs typeface="Bobby Jones"/>
                <a:sym typeface="Bobby Jones"/>
              </a:rPr>
              <a:t> </a:t>
            </a:r>
          </a:p>
          <a:p>
            <a:pPr algn="ctr">
              <a:lnSpc>
                <a:spcPts val="5732"/>
              </a:lnSpc>
              <a:spcBef>
                <a:spcPct val="0"/>
              </a:spcBef>
            </a:pPr>
            <a:r>
              <a:rPr lang="pl-PL" sz="4400" dirty="0">
                <a:latin typeface="Bobby Jones"/>
                <a:ea typeface="Bobby Jones"/>
                <a:cs typeface="Bobby Jones"/>
                <a:sym typeface="Bobby Jones"/>
              </a:rPr>
              <a:t>twórcze przedstawienie </a:t>
            </a:r>
            <a:r>
              <a:rPr lang="pl-PL" sz="4400" dirty="0" err="1">
                <a:latin typeface="Bobby Jones"/>
                <a:ea typeface="Bobby Jones"/>
                <a:cs typeface="Bobby Jones"/>
                <a:sym typeface="Bobby Jones"/>
              </a:rPr>
              <a:t>wra</a:t>
            </a:r>
            <a:r>
              <a:rPr lang="pl-PL" sz="4400" b="1" dirty="0" err="1">
                <a:latin typeface="Bobby Jones"/>
                <a:ea typeface="Bobby Jones"/>
                <a:cs typeface="Bobby Jones"/>
                <a:sym typeface="Bobby Jones"/>
              </a:rPr>
              <a:t>Ż</a:t>
            </a:r>
            <a:r>
              <a:rPr lang="pl-PL" sz="4400" dirty="0" err="1">
                <a:latin typeface="Bobby Jones"/>
                <a:ea typeface="Bobby Jones"/>
                <a:cs typeface="Bobby Jones"/>
                <a:sym typeface="Bobby Jones"/>
              </a:rPr>
              <a:t>e</a:t>
            </a:r>
            <a:r>
              <a:rPr lang="pl-PL" sz="4400" b="1" dirty="0" err="1">
                <a:latin typeface="Bobby Jones"/>
                <a:ea typeface="Bobby Jones"/>
                <a:cs typeface="Bobby Jones"/>
                <a:sym typeface="Bobby Jones"/>
              </a:rPr>
              <a:t>Ń</a:t>
            </a:r>
            <a:r>
              <a:rPr lang="pl-PL" sz="4400" b="1" dirty="0">
                <a:latin typeface="Bobby Jones"/>
                <a:ea typeface="Bobby Jones"/>
                <a:cs typeface="Bobby Jones"/>
                <a:sym typeface="Bobby Jones"/>
              </a:rPr>
              <a:t> </a:t>
            </a:r>
            <a:r>
              <a:rPr lang="pl-PL" sz="4400" dirty="0">
                <a:latin typeface="Bobby Jones"/>
                <a:ea typeface="Bobby Jones"/>
                <a:cs typeface="Bobby Jones"/>
                <a:sym typeface="Bobby Jones"/>
              </a:rPr>
              <a:t>ZMYSŁOWYCH</a:t>
            </a:r>
            <a:endParaRPr lang="en-US" sz="4400" dirty="0">
              <a:latin typeface="Bobby Jones"/>
              <a:ea typeface="Bobby Jones"/>
              <a:cs typeface="Bobby Jones"/>
              <a:sym typeface="Bobby Jones"/>
            </a:endParaRPr>
          </a:p>
          <a:p>
            <a:pPr algn="l">
              <a:lnSpc>
                <a:spcPts val="5732"/>
              </a:lnSpc>
              <a:spcBef>
                <a:spcPct val="0"/>
              </a:spcBef>
            </a:pPr>
            <a:endParaRPr lang="en-US" sz="4094" dirty="0">
              <a:solidFill>
                <a:srgbClr val="00B05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pic>
        <p:nvPicPr>
          <p:cNvPr id="2050" name="Picture 2" descr="t0046 #wf52 - Abstrakcja - Obrazy - farba, kolory, rozlana ...">
            <a:extLst>
              <a:ext uri="{FF2B5EF4-FFF2-40B4-BE49-F238E27FC236}">
                <a16:creationId xmlns:a16="http://schemas.microsoft.com/office/drawing/2014/main" id="{29B376BD-1D2A-0DEF-66DB-7DA884359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800" y="6438900"/>
            <a:ext cx="5005546" cy="346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234399D8-F701-0E8D-EDC9-C2ACF5CB72C8}"/>
              </a:ext>
            </a:extLst>
          </p:cNvPr>
          <p:cNvSpPr txBox="1"/>
          <p:nvPr/>
        </p:nvSpPr>
        <p:spPr>
          <a:xfrm>
            <a:off x="656625" y="8502846"/>
            <a:ext cx="10515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Uczeń interpretuje swoje wrażenia i odczucia poprzez kolory i kształty: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000000"/>
                </a:solidFill>
                <a:latin typeface="Bahnschrift" panose="020B0502040204020203" pitchFamily="34" charset="0"/>
              </a:rPr>
              <a:t>ekspresja barwami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36840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08058" y="3276938"/>
            <a:ext cx="16029186" cy="6752722"/>
            <a:chOff x="0" y="0"/>
            <a:chExt cx="4221679" cy="17784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21679" cy="1778495"/>
            </a:xfrm>
            <a:custGeom>
              <a:avLst/>
              <a:gdLst/>
              <a:ahLst/>
              <a:cxnLst/>
              <a:rect l="l" t="t" r="r" b="b"/>
              <a:pathLst>
                <a:path w="4221679" h="1778495">
                  <a:moveTo>
                    <a:pt x="24632" y="0"/>
                  </a:moveTo>
                  <a:lnTo>
                    <a:pt x="4197046" y="0"/>
                  </a:lnTo>
                  <a:cubicBezTo>
                    <a:pt x="4210650" y="0"/>
                    <a:pt x="4221679" y="11028"/>
                    <a:pt x="4221679" y="24632"/>
                  </a:cubicBezTo>
                  <a:lnTo>
                    <a:pt x="4221679" y="1753862"/>
                  </a:lnTo>
                  <a:cubicBezTo>
                    <a:pt x="4221679" y="1760395"/>
                    <a:pt x="4219084" y="1766661"/>
                    <a:pt x="4214464" y="1771280"/>
                  </a:cubicBezTo>
                  <a:cubicBezTo>
                    <a:pt x="4209845" y="1775900"/>
                    <a:pt x="4203579" y="1778495"/>
                    <a:pt x="4197046" y="1778495"/>
                  </a:cubicBezTo>
                  <a:lnTo>
                    <a:pt x="24632" y="1778495"/>
                  </a:lnTo>
                  <a:cubicBezTo>
                    <a:pt x="11028" y="1778495"/>
                    <a:pt x="0" y="1767466"/>
                    <a:pt x="0" y="1753862"/>
                  </a:cubicBezTo>
                  <a:lnTo>
                    <a:pt x="0" y="24632"/>
                  </a:lnTo>
                  <a:cubicBezTo>
                    <a:pt x="0" y="11028"/>
                    <a:pt x="11028" y="0"/>
                    <a:pt x="2463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221679" cy="18261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108058" y="1171575"/>
            <a:ext cx="14782582" cy="1295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54"/>
              </a:lnSpc>
            </a:pPr>
            <a:r>
              <a:rPr lang="en-US" sz="9460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PODSUMOWANIE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65780" y="3520189"/>
            <a:ext cx="15851063" cy="7196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51"/>
              </a:lnSpc>
            </a:pP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      „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to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nasze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naturalne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ubranie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–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chroni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5465" b="1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czuje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oddycha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  Nie da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jej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zdjąć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ani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wymienić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jak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starego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swetra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Dlatego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dbaj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nią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codziennie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– z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troską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szacunkiem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 Bo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zdrowa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to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tylko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ochrona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ciała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ale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odbicie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tego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jak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traktujemy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samych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siebie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</a:p>
          <a:p>
            <a:pPr algn="ctr">
              <a:lnSpc>
                <a:spcPts val="2471"/>
              </a:lnSpc>
            </a:pPr>
            <a:endParaRPr lang="en-US" sz="5465" dirty="0">
              <a:solidFill>
                <a:srgbClr val="001A3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ctr">
              <a:lnSpc>
                <a:spcPts val="7651"/>
              </a:lnSpc>
            </a:pP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Pamiętaj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–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troska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siebie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zaczyna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od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najbliższego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kontaktu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ze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światem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 od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własnej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5465" dirty="0" err="1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skóry</a:t>
            </a:r>
            <a:r>
              <a:rPr lang="en-US" sz="5465" dirty="0">
                <a:solidFill>
                  <a:srgbClr val="001A3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.”</a:t>
            </a:r>
          </a:p>
          <a:p>
            <a:pPr algn="ctr">
              <a:lnSpc>
                <a:spcPts val="7651"/>
              </a:lnSpc>
            </a:pPr>
            <a:endParaRPr lang="en-US" sz="5465" dirty="0">
              <a:solidFill>
                <a:srgbClr val="001A3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653678" y="8760511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183025" y="-1732173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1157" y="600442"/>
            <a:ext cx="3142211" cy="4114800"/>
          </a:xfrm>
          <a:custGeom>
            <a:avLst/>
            <a:gdLst/>
            <a:ahLst/>
            <a:cxnLst/>
            <a:rect l="l" t="t" r="r" b="b"/>
            <a:pathLst>
              <a:path w="3142211" h="4114800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919499" y="-658338"/>
            <a:ext cx="3672932" cy="4283303"/>
          </a:xfrm>
          <a:custGeom>
            <a:avLst/>
            <a:gdLst/>
            <a:ahLst/>
            <a:cxnLst/>
            <a:rect l="l" t="t" r="r" b="b"/>
            <a:pathLst>
              <a:path w="3672932" h="4283303">
                <a:moveTo>
                  <a:pt x="0" y="0"/>
                </a:moveTo>
                <a:lnTo>
                  <a:pt x="3672932" y="0"/>
                </a:lnTo>
                <a:lnTo>
                  <a:pt x="3672932" y="4283302"/>
                </a:lnTo>
                <a:lnTo>
                  <a:pt x="0" y="42833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CIEKAWOSTKI O SKÓRZE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89196" y="1539468"/>
            <a:ext cx="8151098" cy="7971652"/>
            <a:chOff x="0" y="0"/>
            <a:chExt cx="2146791" cy="20995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46791" cy="2099530"/>
            </a:xfrm>
            <a:custGeom>
              <a:avLst/>
              <a:gdLst/>
              <a:ahLst/>
              <a:cxnLst/>
              <a:rect l="l" t="t" r="r" b="b"/>
              <a:pathLst>
                <a:path w="2146791" h="2099530">
                  <a:moveTo>
                    <a:pt x="48440" y="0"/>
                  </a:moveTo>
                  <a:lnTo>
                    <a:pt x="2098352" y="0"/>
                  </a:lnTo>
                  <a:cubicBezTo>
                    <a:pt x="2111199" y="0"/>
                    <a:pt x="2123520" y="5103"/>
                    <a:pt x="2132604" y="14188"/>
                  </a:cubicBezTo>
                  <a:cubicBezTo>
                    <a:pt x="2141688" y="23272"/>
                    <a:pt x="2146791" y="35593"/>
                    <a:pt x="2146791" y="48440"/>
                  </a:cubicBezTo>
                  <a:lnTo>
                    <a:pt x="2146791" y="2051090"/>
                  </a:lnTo>
                  <a:cubicBezTo>
                    <a:pt x="2146791" y="2063937"/>
                    <a:pt x="2141688" y="2076258"/>
                    <a:pt x="2132604" y="2085342"/>
                  </a:cubicBezTo>
                  <a:cubicBezTo>
                    <a:pt x="2123520" y="2094426"/>
                    <a:pt x="2111199" y="2099530"/>
                    <a:pt x="2098352" y="2099530"/>
                  </a:cubicBezTo>
                  <a:lnTo>
                    <a:pt x="48440" y="2099530"/>
                  </a:lnTo>
                  <a:cubicBezTo>
                    <a:pt x="35593" y="2099530"/>
                    <a:pt x="23272" y="2094426"/>
                    <a:pt x="14188" y="2085342"/>
                  </a:cubicBezTo>
                  <a:cubicBezTo>
                    <a:pt x="5103" y="2076258"/>
                    <a:pt x="0" y="2063937"/>
                    <a:pt x="0" y="2051090"/>
                  </a:cubicBezTo>
                  <a:lnTo>
                    <a:pt x="0" y="48440"/>
                  </a:lnTo>
                  <a:cubicBezTo>
                    <a:pt x="0" y="35593"/>
                    <a:pt x="5103" y="23272"/>
                    <a:pt x="14188" y="14188"/>
                  </a:cubicBezTo>
                  <a:cubicBezTo>
                    <a:pt x="23272" y="5103"/>
                    <a:pt x="35593" y="0"/>
                    <a:pt x="484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4679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45535" y="1539468"/>
            <a:ext cx="8151098" cy="7971652"/>
            <a:chOff x="0" y="0"/>
            <a:chExt cx="2146791" cy="20995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46791" cy="2099530"/>
            </a:xfrm>
            <a:custGeom>
              <a:avLst/>
              <a:gdLst/>
              <a:ahLst/>
              <a:cxnLst/>
              <a:rect l="l" t="t" r="r" b="b"/>
              <a:pathLst>
                <a:path w="2146791" h="2099530">
                  <a:moveTo>
                    <a:pt x="48440" y="0"/>
                  </a:moveTo>
                  <a:lnTo>
                    <a:pt x="2098352" y="0"/>
                  </a:lnTo>
                  <a:cubicBezTo>
                    <a:pt x="2111199" y="0"/>
                    <a:pt x="2123520" y="5103"/>
                    <a:pt x="2132604" y="14188"/>
                  </a:cubicBezTo>
                  <a:cubicBezTo>
                    <a:pt x="2141688" y="23272"/>
                    <a:pt x="2146791" y="35593"/>
                    <a:pt x="2146791" y="48440"/>
                  </a:cubicBezTo>
                  <a:lnTo>
                    <a:pt x="2146791" y="2051090"/>
                  </a:lnTo>
                  <a:cubicBezTo>
                    <a:pt x="2146791" y="2063937"/>
                    <a:pt x="2141688" y="2076258"/>
                    <a:pt x="2132604" y="2085342"/>
                  </a:cubicBezTo>
                  <a:cubicBezTo>
                    <a:pt x="2123520" y="2094426"/>
                    <a:pt x="2111199" y="2099530"/>
                    <a:pt x="2098352" y="2099530"/>
                  </a:cubicBezTo>
                  <a:lnTo>
                    <a:pt x="48440" y="2099530"/>
                  </a:lnTo>
                  <a:cubicBezTo>
                    <a:pt x="35593" y="2099530"/>
                    <a:pt x="23272" y="2094426"/>
                    <a:pt x="14188" y="2085342"/>
                  </a:cubicBezTo>
                  <a:cubicBezTo>
                    <a:pt x="5103" y="2076258"/>
                    <a:pt x="0" y="2063937"/>
                    <a:pt x="0" y="2051090"/>
                  </a:cubicBezTo>
                  <a:lnTo>
                    <a:pt x="0" y="48440"/>
                  </a:lnTo>
                  <a:cubicBezTo>
                    <a:pt x="0" y="35593"/>
                    <a:pt x="5103" y="23272"/>
                    <a:pt x="14188" y="14188"/>
                  </a:cubicBezTo>
                  <a:cubicBezTo>
                    <a:pt x="23272" y="5103"/>
                    <a:pt x="35593" y="0"/>
                    <a:pt x="484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14679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483555" y="4531031"/>
            <a:ext cx="1496484" cy="2690308"/>
          </a:xfrm>
          <a:custGeom>
            <a:avLst/>
            <a:gdLst/>
            <a:ahLst/>
            <a:cxnLst/>
            <a:rect l="l" t="t" r="r" b="b"/>
            <a:pathLst>
              <a:path w="1496484" h="2690308">
                <a:moveTo>
                  <a:pt x="0" y="0"/>
                </a:moveTo>
                <a:lnTo>
                  <a:pt x="1496484" y="0"/>
                </a:lnTo>
                <a:lnTo>
                  <a:pt x="1496484" y="2690307"/>
                </a:lnTo>
                <a:lnTo>
                  <a:pt x="0" y="26903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179110" y="7221338"/>
            <a:ext cx="2621141" cy="3065662"/>
          </a:xfrm>
          <a:custGeom>
            <a:avLst/>
            <a:gdLst/>
            <a:ahLst/>
            <a:cxnLst/>
            <a:rect l="l" t="t" r="r" b="b"/>
            <a:pathLst>
              <a:path w="2621141" h="3065662">
                <a:moveTo>
                  <a:pt x="0" y="0"/>
                </a:moveTo>
                <a:lnTo>
                  <a:pt x="2621140" y="0"/>
                </a:lnTo>
                <a:lnTo>
                  <a:pt x="2621140" y="3065662"/>
                </a:lnTo>
                <a:lnTo>
                  <a:pt x="0" y="30656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088574" y="1529943"/>
            <a:ext cx="1270770" cy="1148257"/>
          </a:xfrm>
          <a:custGeom>
            <a:avLst/>
            <a:gdLst/>
            <a:ahLst/>
            <a:cxnLst/>
            <a:rect l="l" t="t" r="r" b="b"/>
            <a:pathLst>
              <a:path w="1270770" h="1148257">
                <a:moveTo>
                  <a:pt x="0" y="0"/>
                </a:moveTo>
                <a:lnTo>
                  <a:pt x="1270770" y="0"/>
                </a:lnTo>
                <a:lnTo>
                  <a:pt x="1270770" y="1148257"/>
                </a:lnTo>
                <a:lnTo>
                  <a:pt x="0" y="11482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010" t="-28" b="-11619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8645535" y="962025"/>
            <a:ext cx="7470448" cy="83485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2"/>
              </a:lnSpc>
            </a:pPr>
            <a:endParaRPr/>
          </a:p>
          <a:p>
            <a:pPr marL="769855" lvl="1" indent="-384927" algn="l">
              <a:lnSpc>
                <a:spcPts val="4992"/>
              </a:lnSpc>
              <a:buFont typeface="Arial"/>
              <a:buChar char="•"/>
            </a:pPr>
            <a:r>
              <a:rPr lang="en-US" sz="35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Feromony mogą wpływać na zachowanie innych osób. Badania pokazują, że ludzie mogą podświadomie wybierać partnerów o odmiennym układzie HLA (genach odpornościowych) - taki zapach jest dla nas bardziej atrakcyjny – a to zwiększa szanse na zdrowe potomstwo.</a:t>
            </a:r>
          </a:p>
          <a:p>
            <a:pPr algn="l">
              <a:lnSpc>
                <a:spcPts val="1632"/>
              </a:lnSpc>
            </a:pPr>
            <a:endParaRPr lang="en-US" sz="3565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769855" lvl="1" indent="-384927" algn="l">
              <a:lnSpc>
                <a:spcPts val="4992"/>
              </a:lnSpc>
              <a:buFont typeface="Arial"/>
              <a:buChar char="•"/>
            </a:pPr>
            <a:r>
              <a:rPr lang="en-US" sz="35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 osób zestresowanych wydziela inne związki chemiczne niż skóra osób zrelaksowanych. Ludzie potrafią rozpoznać emocje (strach, stres) po zapachu potu – nawet jeśli nie są tego świadomi.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75759" y="1701952"/>
            <a:ext cx="8340294" cy="763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Odcisk zapachowy skóry</a:t>
            </a:r>
            <a:r>
              <a:rPr lang="en-US" sz="3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- każdy pachnie inaczej, ma unikalny zapach. Zapachy mogą natychm</a:t>
            </a:r>
            <a:r>
              <a:rPr lang="en-US" sz="3699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iast wywoł</a:t>
            </a:r>
            <a:r>
              <a:rPr lang="en-US" sz="3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ać wspomnienia i emocje – np. zapach skóry bliskiej</a:t>
            </a:r>
            <a:r>
              <a:rPr lang="en-US" sz="3699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os</a:t>
            </a:r>
            <a:r>
              <a:rPr lang="en-US" sz="3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oby.</a:t>
            </a:r>
          </a:p>
          <a:p>
            <a:pPr algn="l">
              <a:lnSpc>
                <a:spcPts val="3640"/>
              </a:lnSpc>
            </a:pPr>
            <a:endParaRPr lang="en-US" sz="3699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Skład wydzielanego potu i sebum zależy od genów,diety,hormonów, wieku </a:t>
            </a:r>
            <a:r>
              <a:rPr lang="en-US" sz="3699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3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bakterii bytujących na skórze. </a:t>
            </a:r>
          </a:p>
          <a:p>
            <a:pPr marL="798829" lvl="1" indent="-399415" algn="l">
              <a:lnSpc>
                <a:spcPts val="5179"/>
              </a:lnSpc>
              <a:buFont typeface="Arial"/>
              <a:buChar char="•"/>
            </a:pPr>
            <a:r>
              <a:rPr lang="en-US" sz="3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Pot jest bezwonny, a zapach powst</a:t>
            </a:r>
            <a:r>
              <a:rPr lang="en-US" sz="3699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aje</a:t>
            </a:r>
          </a:p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      dzięki “pracującym” bakteriom. </a:t>
            </a:r>
          </a:p>
          <a:p>
            <a:pPr algn="l">
              <a:lnSpc>
                <a:spcPts val="5040"/>
              </a:lnSpc>
            </a:pPr>
            <a:endParaRPr lang="en-US" sz="3699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040"/>
              </a:lnSpc>
              <a:spcBef>
                <a:spcPct val="0"/>
              </a:spcBef>
            </a:pPr>
            <a:endParaRPr lang="en-US" sz="3699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CIEKAWOSTKI O SKÓRZE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784" y="1539468"/>
            <a:ext cx="8151098" cy="7971652"/>
            <a:chOff x="0" y="0"/>
            <a:chExt cx="2146791" cy="20995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46791" cy="2099530"/>
            </a:xfrm>
            <a:custGeom>
              <a:avLst/>
              <a:gdLst/>
              <a:ahLst/>
              <a:cxnLst/>
              <a:rect l="l" t="t" r="r" b="b"/>
              <a:pathLst>
                <a:path w="2146791" h="2099530">
                  <a:moveTo>
                    <a:pt x="48440" y="0"/>
                  </a:moveTo>
                  <a:lnTo>
                    <a:pt x="2098352" y="0"/>
                  </a:lnTo>
                  <a:cubicBezTo>
                    <a:pt x="2111199" y="0"/>
                    <a:pt x="2123520" y="5103"/>
                    <a:pt x="2132604" y="14188"/>
                  </a:cubicBezTo>
                  <a:cubicBezTo>
                    <a:pt x="2141688" y="23272"/>
                    <a:pt x="2146791" y="35593"/>
                    <a:pt x="2146791" y="48440"/>
                  </a:cubicBezTo>
                  <a:lnTo>
                    <a:pt x="2146791" y="2051090"/>
                  </a:lnTo>
                  <a:cubicBezTo>
                    <a:pt x="2146791" y="2063937"/>
                    <a:pt x="2141688" y="2076258"/>
                    <a:pt x="2132604" y="2085342"/>
                  </a:cubicBezTo>
                  <a:cubicBezTo>
                    <a:pt x="2123520" y="2094426"/>
                    <a:pt x="2111199" y="2099530"/>
                    <a:pt x="2098352" y="2099530"/>
                  </a:cubicBezTo>
                  <a:lnTo>
                    <a:pt x="48440" y="2099530"/>
                  </a:lnTo>
                  <a:cubicBezTo>
                    <a:pt x="35593" y="2099530"/>
                    <a:pt x="23272" y="2094426"/>
                    <a:pt x="14188" y="2085342"/>
                  </a:cubicBezTo>
                  <a:cubicBezTo>
                    <a:pt x="5103" y="2076258"/>
                    <a:pt x="0" y="2063937"/>
                    <a:pt x="0" y="2051090"/>
                  </a:cubicBezTo>
                  <a:lnTo>
                    <a:pt x="0" y="48440"/>
                  </a:lnTo>
                  <a:cubicBezTo>
                    <a:pt x="0" y="35593"/>
                    <a:pt x="5103" y="23272"/>
                    <a:pt x="14188" y="14188"/>
                  </a:cubicBezTo>
                  <a:cubicBezTo>
                    <a:pt x="23272" y="5103"/>
                    <a:pt x="35593" y="0"/>
                    <a:pt x="484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14679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645535" y="1539468"/>
            <a:ext cx="10047564" cy="7971652"/>
            <a:chOff x="0" y="0"/>
            <a:chExt cx="2646272" cy="20995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646272" cy="2099530"/>
            </a:xfrm>
            <a:custGeom>
              <a:avLst/>
              <a:gdLst/>
              <a:ahLst/>
              <a:cxnLst/>
              <a:rect l="l" t="t" r="r" b="b"/>
              <a:pathLst>
                <a:path w="2646272" h="2099530">
                  <a:moveTo>
                    <a:pt x="39297" y="0"/>
                  </a:moveTo>
                  <a:lnTo>
                    <a:pt x="2606975" y="0"/>
                  </a:lnTo>
                  <a:cubicBezTo>
                    <a:pt x="2617397" y="0"/>
                    <a:pt x="2627392" y="4140"/>
                    <a:pt x="2634762" y="11510"/>
                  </a:cubicBezTo>
                  <a:cubicBezTo>
                    <a:pt x="2642132" y="18879"/>
                    <a:pt x="2646272" y="28875"/>
                    <a:pt x="2646272" y="39297"/>
                  </a:cubicBezTo>
                  <a:lnTo>
                    <a:pt x="2646272" y="2060233"/>
                  </a:lnTo>
                  <a:cubicBezTo>
                    <a:pt x="2646272" y="2081936"/>
                    <a:pt x="2628678" y="2099530"/>
                    <a:pt x="2606975" y="2099530"/>
                  </a:cubicBezTo>
                  <a:lnTo>
                    <a:pt x="39297" y="2099530"/>
                  </a:lnTo>
                  <a:cubicBezTo>
                    <a:pt x="17594" y="2099530"/>
                    <a:pt x="0" y="2081936"/>
                    <a:pt x="0" y="2060233"/>
                  </a:cubicBezTo>
                  <a:lnTo>
                    <a:pt x="0" y="39297"/>
                  </a:lnTo>
                  <a:cubicBezTo>
                    <a:pt x="0" y="17594"/>
                    <a:pt x="17594" y="0"/>
                    <a:pt x="3929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646272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321882" y="1410522"/>
            <a:ext cx="8474752" cy="8777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9855" lvl="1" indent="-384927" algn="l">
              <a:lnSpc>
                <a:spcPts val="4992"/>
              </a:lnSpc>
              <a:buFont typeface="Arial"/>
              <a:buChar char="•"/>
            </a:pPr>
            <a:r>
              <a:rPr lang="en-US" sz="3565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Kolor </a:t>
            </a:r>
            <a:r>
              <a:rPr lang="en-US" sz="3565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skóry</a:t>
            </a:r>
            <a:r>
              <a:rPr lang="en-US" sz="3565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a </a:t>
            </a:r>
            <a:r>
              <a:rPr lang="en-US" sz="3565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melanina</a:t>
            </a:r>
            <a:r>
              <a:rPr lang="en-US" sz="3565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  <a:r>
              <a:rPr lang="en-US" sz="3565" u="none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Za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</a:t>
            </a:r>
            <a:r>
              <a:rPr lang="en-US" sz="3565" u="none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lor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</a:t>
            </a:r>
            <a:r>
              <a:rPr lang="en-US" sz="3565" u="none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odpowiada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głównie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melanina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Chroni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nas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przed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szkodliwym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działaniem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promieni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UV.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Ludzie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ciemniejszej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karnacji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mają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więcej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melaniny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skórze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</a:p>
          <a:p>
            <a:pPr marL="769855" lvl="1" indent="-384927" algn="l">
              <a:lnSpc>
                <a:spcPts val="4992"/>
              </a:lnSpc>
              <a:buFont typeface="Arial"/>
              <a:buChar char="•"/>
            </a:pP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Wyróżniono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dwa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rodzaje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melaniny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: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eumelanina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(pigment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brązowy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czarny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 -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dominuje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u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osób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ciemnej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skórze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włosach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feomelanina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(pigment o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barwie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żółtawej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lub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czerwonawej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 -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obecny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u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osób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rudowłosych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jasnej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skórze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</a:p>
          <a:p>
            <a:pPr marL="769855" lvl="1" indent="-384927" algn="l">
              <a:lnSpc>
                <a:spcPts val="4992"/>
              </a:lnSpc>
              <a:buFont typeface="Arial"/>
              <a:buChar char="•"/>
            </a:pP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Osoby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z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albinizmem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mają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wrodzony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brak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melaniny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lub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silne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ograniczenie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jej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produkcji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), co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skutkuje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bardzo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jasną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skórą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białymi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włosami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jasnymi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czasem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czerwonawymi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 </a:t>
            </a:r>
            <a:r>
              <a:rPr lang="en-US" sz="35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oczami</a:t>
            </a:r>
            <a:r>
              <a:rPr lang="en-US" sz="35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</a:p>
          <a:p>
            <a:pPr algn="l">
              <a:lnSpc>
                <a:spcPts val="4992"/>
              </a:lnSpc>
              <a:spcBef>
                <a:spcPct val="0"/>
              </a:spcBef>
            </a:pPr>
            <a:endParaRPr lang="en-US" sz="35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0" y="952500"/>
            <a:ext cx="8765238" cy="6408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32"/>
              </a:lnSpc>
            </a:pPr>
            <a:endParaRPr dirty="0"/>
          </a:p>
          <a:p>
            <a:pPr marL="899391" lvl="1" indent="-449696" algn="l">
              <a:lnSpc>
                <a:spcPts val="5832"/>
              </a:lnSpc>
              <a:buFont typeface="Arial"/>
              <a:buChar char="•"/>
            </a:pPr>
            <a:r>
              <a:rPr lang="en-US" sz="4165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Linie </a:t>
            </a:r>
            <a:r>
              <a:rPr lang="en-US" sz="4165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papilarne</a:t>
            </a:r>
            <a:r>
              <a:rPr lang="en-US" sz="4165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– </a:t>
            </a:r>
            <a:r>
              <a:rPr lang="en-US" sz="4165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niepowtarzalny</a:t>
            </a:r>
            <a:r>
              <a:rPr lang="en-US" sz="4165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„</a:t>
            </a:r>
            <a:r>
              <a:rPr lang="en-US" sz="4165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odcisk</a:t>
            </a:r>
            <a:r>
              <a:rPr lang="en-US" sz="4165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” </a:t>
            </a:r>
            <a:r>
              <a:rPr lang="en-US" sz="4165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człowieka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tworzą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one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już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w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życiu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płodowym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nie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zmieniają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przez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całe</a:t>
            </a:r>
            <a:endParaRPr lang="pl-PL" sz="41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449695" lvl="1" algn="l">
              <a:lnSpc>
                <a:spcPts val="5832"/>
              </a:lnSpc>
            </a:pPr>
            <a:r>
              <a:rPr lang="pl-PL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 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życie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-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każdy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człowiek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ma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unikalne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linie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papilarne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nawet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bliźnięta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41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jednojajowe</a:t>
            </a:r>
            <a:r>
              <a:rPr lang="en-US" sz="41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). </a:t>
            </a:r>
          </a:p>
          <a:p>
            <a:pPr algn="l">
              <a:lnSpc>
                <a:spcPts val="5692"/>
              </a:lnSpc>
            </a:pPr>
            <a:endParaRPr lang="en-US" sz="41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132"/>
              </a:lnSpc>
              <a:spcBef>
                <a:spcPct val="0"/>
              </a:spcBef>
            </a:pPr>
            <a:endParaRPr lang="en-US" sz="41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132"/>
              </a:lnSpc>
              <a:spcBef>
                <a:spcPct val="0"/>
              </a:spcBef>
            </a:pPr>
            <a:endParaRPr lang="en-US" sz="41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569385" y="5202789"/>
            <a:ext cx="2715768" cy="4114800"/>
          </a:xfrm>
          <a:custGeom>
            <a:avLst/>
            <a:gdLst/>
            <a:ahLst/>
            <a:cxnLst/>
            <a:rect l="l" t="t" r="r" b="b"/>
            <a:pathLst>
              <a:path w="2715768" h="4114800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5400000">
            <a:off x="13964961" y="4043463"/>
            <a:ext cx="6889305" cy="1756773"/>
          </a:xfrm>
          <a:custGeom>
            <a:avLst/>
            <a:gdLst/>
            <a:ahLst/>
            <a:cxnLst/>
            <a:rect l="l" t="t" r="r" b="b"/>
            <a:pathLst>
              <a:path w="6889305" h="1756773">
                <a:moveTo>
                  <a:pt x="0" y="0"/>
                </a:moveTo>
                <a:lnTo>
                  <a:pt x="6889305" y="0"/>
                </a:lnTo>
                <a:lnTo>
                  <a:pt x="6889305" y="1756773"/>
                </a:lnTo>
                <a:lnTo>
                  <a:pt x="0" y="175677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560787" y="5894733"/>
            <a:ext cx="4186980" cy="3422856"/>
          </a:xfrm>
          <a:custGeom>
            <a:avLst/>
            <a:gdLst/>
            <a:ahLst/>
            <a:cxnLst/>
            <a:rect l="l" t="t" r="r" b="b"/>
            <a:pathLst>
              <a:path w="4186980" h="3422856">
                <a:moveTo>
                  <a:pt x="0" y="0"/>
                </a:moveTo>
                <a:lnTo>
                  <a:pt x="4186980" y="0"/>
                </a:lnTo>
                <a:lnTo>
                  <a:pt x="4186980" y="3422856"/>
                </a:lnTo>
                <a:lnTo>
                  <a:pt x="0" y="34228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CIEKAWOSTKI O SKÓRZE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70784" y="1539468"/>
            <a:ext cx="8151098" cy="7971652"/>
            <a:chOff x="0" y="0"/>
            <a:chExt cx="2146791" cy="20995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46791" cy="2099530"/>
            </a:xfrm>
            <a:custGeom>
              <a:avLst/>
              <a:gdLst/>
              <a:ahLst/>
              <a:cxnLst/>
              <a:rect l="l" t="t" r="r" b="b"/>
              <a:pathLst>
                <a:path w="2146791" h="2099530">
                  <a:moveTo>
                    <a:pt x="48440" y="0"/>
                  </a:moveTo>
                  <a:lnTo>
                    <a:pt x="2098352" y="0"/>
                  </a:lnTo>
                  <a:cubicBezTo>
                    <a:pt x="2111199" y="0"/>
                    <a:pt x="2123520" y="5103"/>
                    <a:pt x="2132604" y="14188"/>
                  </a:cubicBezTo>
                  <a:cubicBezTo>
                    <a:pt x="2141688" y="23272"/>
                    <a:pt x="2146791" y="35593"/>
                    <a:pt x="2146791" y="48440"/>
                  </a:cubicBezTo>
                  <a:lnTo>
                    <a:pt x="2146791" y="2051090"/>
                  </a:lnTo>
                  <a:cubicBezTo>
                    <a:pt x="2146791" y="2063937"/>
                    <a:pt x="2141688" y="2076258"/>
                    <a:pt x="2132604" y="2085342"/>
                  </a:cubicBezTo>
                  <a:cubicBezTo>
                    <a:pt x="2123520" y="2094426"/>
                    <a:pt x="2111199" y="2099530"/>
                    <a:pt x="2098352" y="2099530"/>
                  </a:cubicBezTo>
                  <a:lnTo>
                    <a:pt x="48440" y="2099530"/>
                  </a:lnTo>
                  <a:cubicBezTo>
                    <a:pt x="35593" y="2099530"/>
                    <a:pt x="23272" y="2094426"/>
                    <a:pt x="14188" y="2085342"/>
                  </a:cubicBezTo>
                  <a:cubicBezTo>
                    <a:pt x="5103" y="2076258"/>
                    <a:pt x="0" y="2063937"/>
                    <a:pt x="0" y="2051090"/>
                  </a:cubicBezTo>
                  <a:lnTo>
                    <a:pt x="0" y="48440"/>
                  </a:lnTo>
                  <a:cubicBezTo>
                    <a:pt x="0" y="35593"/>
                    <a:pt x="5103" y="23272"/>
                    <a:pt x="14188" y="14188"/>
                  </a:cubicBezTo>
                  <a:cubicBezTo>
                    <a:pt x="23272" y="5103"/>
                    <a:pt x="35593" y="0"/>
                    <a:pt x="484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4679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616960" y="1539468"/>
            <a:ext cx="8151098" cy="7971652"/>
            <a:chOff x="0" y="0"/>
            <a:chExt cx="2146791" cy="20995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46791" cy="2099530"/>
            </a:xfrm>
            <a:custGeom>
              <a:avLst/>
              <a:gdLst/>
              <a:ahLst/>
              <a:cxnLst/>
              <a:rect l="l" t="t" r="r" b="b"/>
              <a:pathLst>
                <a:path w="2146791" h="2099530">
                  <a:moveTo>
                    <a:pt x="48440" y="0"/>
                  </a:moveTo>
                  <a:lnTo>
                    <a:pt x="2098352" y="0"/>
                  </a:lnTo>
                  <a:cubicBezTo>
                    <a:pt x="2111199" y="0"/>
                    <a:pt x="2123520" y="5103"/>
                    <a:pt x="2132604" y="14188"/>
                  </a:cubicBezTo>
                  <a:cubicBezTo>
                    <a:pt x="2141688" y="23272"/>
                    <a:pt x="2146791" y="35593"/>
                    <a:pt x="2146791" y="48440"/>
                  </a:cubicBezTo>
                  <a:lnTo>
                    <a:pt x="2146791" y="2051090"/>
                  </a:lnTo>
                  <a:cubicBezTo>
                    <a:pt x="2146791" y="2063937"/>
                    <a:pt x="2141688" y="2076258"/>
                    <a:pt x="2132604" y="2085342"/>
                  </a:cubicBezTo>
                  <a:cubicBezTo>
                    <a:pt x="2123520" y="2094426"/>
                    <a:pt x="2111199" y="2099530"/>
                    <a:pt x="2098352" y="2099530"/>
                  </a:cubicBezTo>
                  <a:lnTo>
                    <a:pt x="48440" y="2099530"/>
                  </a:lnTo>
                  <a:cubicBezTo>
                    <a:pt x="35593" y="2099530"/>
                    <a:pt x="23272" y="2094426"/>
                    <a:pt x="14188" y="2085342"/>
                  </a:cubicBezTo>
                  <a:cubicBezTo>
                    <a:pt x="5103" y="2076258"/>
                    <a:pt x="0" y="2063937"/>
                    <a:pt x="0" y="2051090"/>
                  </a:cubicBezTo>
                  <a:lnTo>
                    <a:pt x="0" y="48440"/>
                  </a:lnTo>
                  <a:cubicBezTo>
                    <a:pt x="0" y="35593"/>
                    <a:pt x="5103" y="23272"/>
                    <a:pt x="14188" y="14188"/>
                  </a:cubicBezTo>
                  <a:cubicBezTo>
                    <a:pt x="23272" y="5103"/>
                    <a:pt x="35593" y="0"/>
                    <a:pt x="484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14679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3220420" y="6020705"/>
            <a:ext cx="2051826" cy="3237595"/>
          </a:xfrm>
          <a:custGeom>
            <a:avLst/>
            <a:gdLst/>
            <a:ahLst/>
            <a:cxnLst/>
            <a:rect l="l" t="t" r="r" b="b"/>
            <a:pathLst>
              <a:path w="2051826" h="3237595">
                <a:moveTo>
                  <a:pt x="0" y="0"/>
                </a:moveTo>
                <a:lnTo>
                  <a:pt x="2051826" y="0"/>
                </a:lnTo>
                <a:lnTo>
                  <a:pt x="2051826" y="3237595"/>
                </a:lnTo>
                <a:lnTo>
                  <a:pt x="0" y="3237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293433" y="5252037"/>
            <a:ext cx="4503201" cy="4114800"/>
          </a:xfrm>
          <a:custGeom>
            <a:avLst/>
            <a:gdLst/>
            <a:ahLst/>
            <a:cxnLst/>
            <a:rect l="l" t="t" r="r" b="b"/>
            <a:pathLst>
              <a:path w="4503201" h="4114800">
                <a:moveTo>
                  <a:pt x="0" y="0"/>
                </a:moveTo>
                <a:lnTo>
                  <a:pt x="4503201" y="0"/>
                </a:lnTo>
                <a:lnTo>
                  <a:pt x="450320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0784" y="1692427"/>
            <a:ext cx="7955097" cy="7033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6212" lvl="1" indent="-428106" algn="l">
              <a:lnSpc>
                <a:spcPts val="5552"/>
              </a:lnSpc>
              <a:buFont typeface="Arial"/>
              <a:buChar char="•"/>
            </a:pPr>
            <a:r>
              <a:rPr lang="en-US" sz="3965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Gruczoły mlekowe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– specjalna „modyf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ik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acja” skóry, są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zmodyfikowanymi gruczołami 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otowym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i,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które rozwij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ają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się u kobiet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o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kresie dojrzewa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nia.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Produkują ml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ek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o, czyli substancję pełną składników odżywczych i odporności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ow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ych dla nowo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rod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</a:t>
            </a:r>
            <a:r>
              <a:rPr lang="en-US" sz="3965" u="non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</a:p>
          <a:p>
            <a:pPr algn="l">
              <a:lnSpc>
                <a:spcPts val="5552"/>
              </a:lnSpc>
              <a:spcBef>
                <a:spcPct val="0"/>
              </a:spcBef>
            </a:pPr>
            <a:endParaRPr lang="en-US" sz="3965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552"/>
              </a:lnSpc>
              <a:spcBef>
                <a:spcPct val="0"/>
              </a:spcBef>
            </a:pPr>
            <a:endParaRPr lang="en-US" sz="3965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552"/>
              </a:lnSpc>
              <a:spcBef>
                <a:spcPct val="0"/>
              </a:spcBef>
            </a:pPr>
            <a:endParaRPr lang="en-US" sz="3965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900040" y="942975"/>
            <a:ext cx="7642088" cy="562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52"/>
              </a:lnSpc>
            </a:pPr>
            <a:endParaRPr/>
          </a:p>
          <a:p>
            <a:pPr marL="856212" lvl="1" indent="-428106" algn="l">
              <a:lnSpc>
                <a:spcPts val="5552"/>
              </a:lnSpc>
              <a:spcBef>
                <a:spcPct val="0"/>
              </a:spcBef>
              <a:buFont typeface="Arial"/>
              <a:buChar char="•"/>
            </a:pPr>
            <a:r>
              <a:rPr lang="en-US" sz="3965" u="sng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 potrafi „oddychać”</a:t>
            </a:r>
            <a:r>
              <a:rPr lang="en-US" sz="39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 Choć większość tlenu pobieramy przez płuca, skóra również uczestniczy w wymianie gazowej, choć w bardzo ograniczonym stopniu.</a:t>
            </a:r>
          </a:p>
          <a:p>
            <a:pPr algn="l">
              <a:lnSpc>
                <a:spcPts val="5552"/>
              </a:lnSpc>
              <a:spcBef>
                <a:spcPct val="0"/>
              </a:spcBef>
            </a:pPr>
            <a:endParaRPr lang="en-US" sz="3965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552"/>
              </a:lnSpc>
              <a:spcBef>
                <a:spcPct val="0"/>
              </a:spcBef>
            </a:pPr>
            <a:endParaRPr lang="en-US" sz="3965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3715" y="3120265"/>
            <a:ext cx="10815416" cy="6420337"/>
            <a:chOff x="0" y="0"/>
            <a:chExt cx="2848505" cy="16909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48505" cy="1690953"/>
            </a:xfrm>
            <a:custGeom>
              <a:avLst/>
              <a:gdLst/>
              <a:ahLst/>
              <a:cxnLst/>
              <a:rect l="l" t="t" r="r" b="b"/>
              <a:pathLst>
                <a:path w="2848505" h="1690953">
                  <a:moveTo>
                    <a:pt x="36507" y="0"/>
                  </a:moveTo>
                  <a:lnTo>
                    <a:pt x="2811998" y="0"/>
                  </a:lnTo>
                  <a:cubicBezTo>
                    <a:pt x="2821680" y="0"/>
                    <a:pt x="2830966" y="3846"/>
                    <a:pt x="2837812" y="10693"/>
                  </a:cubicBezTo>
                  <a:cubicBezTo>
                    <a:pt x="2844659" y="17539"/>
                    <a:pt x="2848505" y="26825"/>
                    <a:pt x="2848505" y="36507"/>
                  </a:cubicBezTo>
                  <a:lnTo>
                    <a:pt x="2848505" y="1654446"/>
                  </a:lnTo>
                  <a:cubicBezTo>
                    <a:pt x="2848505" y="1674608"/>
                    <a:pt x="2832160" y="1690953"/>
                    <a:pt x="2811998" y="1690953"/>
                  </a:cubicBezTo>
                  <a:lnTo>
                    <a:pt x="36507" y="1690953"/>
                  </a:lnTo>
                  <a:cubicBezTo>
                    <a:pt x="26825" y="1690953"/>
                    <a:pt x="17539" y="1687107"/>
                    <a:pt x="10693" y="1680260"/>
                  </a:cubicBezTo>
                  <a:cubicBezTo>
                    <a:pt x="3846" y="1673414"/>
                    <a:pt x="0" y="1664128"/>
                    <a:pt x="0" y="1654446"/>
                  </a:cubicBezTo>
                  <a:lnTo>
                    <a:pt x="0" y="36507"/>
                  </a:lnTo>
                  <a:cubicBezTo>
                    <a:pt x="0" y="16345"/>
                    <a:pt x="16345" y="0"/>
                    <a:pt x="3650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848505" cy="17385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13715" y="1219200"/>
            <a:ext cx="10815416" cy="1645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67"/>
              </a:lnSpc>
            </a:pPr>
            <a:r>
              <a:rPr lang="en-US" sz="12046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</a:t>
            </a:r>
          </a:p>
        </p:txBody>
      </p:sp>
      <p:sp>
        <p:nvSpPr>
          <p:cNvPr id="6" name="Freeform 6"/>
          <p:cNvSpPr/>
          <p:nvPr/>
        </p:nvSpPr>
        <p:spPr>
          <a:xfrm>
            <a:off x="-1333818" y="-2168141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653578" y="894225"/>
            <a:ext cx="6454324" cy="9764375"/>
          </a:xfrm>
          <a:custGeom>
            <a:avLst/>
            <a:gdLst/>
            <a:ahLst/>
            <a:cxnLst/>
            <a:rect l="l" t="t" r="r" b="b"/>
            <a:pathLst>
              <a:path w="6454324" h="9764375">
                <a:moveTo>
                  <a:pt x="0" y="0"/>
                </a:moveTo>
                <a:lnTo>
                  <a:pt x="6454325" y="0"/>
                </a:lnTo>
                <a:lnTo>
                  <a:pt x="6454325" y="9764374"/>
                </a:lnTo>
                <a:lnTo>
                  <a:pt x="0" y="97643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0025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42457" y="3082409"/>
            <a:ext cx="11238354" cy="6372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95400" lvl="1" indent="-647700" algn="l">
              <a:lnSpc>
                <a:spcPts val="8400"/>
              </a:lnSpc>
              <a:buFont typeface="Arial"/>
              <a:buChar char="•"/>
            </a:pPr>
            <a:r>
              <a:rPr lang="en-US" sz="6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to największy narząd człowieka</a:t>
            </a:r>
          </a:p>
          <a:p>
            <a:pPr marL="1295400" lvl="1" indent="-647700" algn="l">
              <a:lnSpc>
                <a:spcPts val="8400"/>
              </a:lnSpc>
              <a:buFont typeface="Arial"/>
              <a:buChar char="•"/>
            </a:pPr>
            <a:r>
              <a:rPr lang="en-US" sz="6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jest zewnętrzną powłoką ciała</a:t>
            </a:r>
          </a:p>
          <a:p>
            <a:pPr marL="1295400" lvl="1" indent="-647700" algn="l">
              <a:lnSpc>
                <a:spcPts val="8400"/>
              </a:lnSpc>
              <a:buFont typeface="Arial"/>
              <a:buChar char="•"/>
            </a:pPr>
            <a:r>
              <a:rPr lang="en-US" sz="6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chroni wnętrze ciała przed czynnikami zewnętrznymi </a:t>
            </a:r>
          </a:p>
          <a:p>
            <a:pPr marL="1295400" lvl="1" indent="-647700" algn="l">
              <a:lnSpc>
                <a:spcPts val="8400"/>
              </a:lnSpc>
              <a:buFont typeface="Arial"/>
              <a:buChar char="•"/>
            </a:pPr>
            <a:r>
              <a:rPr lang="en-US" sz="6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pomaga regulować temperaturę ciała</a:t>
            </a:r>
          </a:p>
          <a:p>
            <a:pPr marL="1295400" lvl="1" indent="-647700" algn="l">
              <a:lnSpc>
                <a:spcPts val="8400"/>
              </a:lnSpc>
              <a:spcBef>
                <a:spcPct val="0"/>
              </a:spcBef>
              <a:buFont typeface="Arial"/>
              <a:buChar char="•"/>
            </a:pPr>
            <a:r>
              <a:rPr lang="en-US" sz="600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odbiera bodźce z otoczenia!</a:t>
            </a:r>
          </a:p>
        </p:txBody>
      </p:sp>
      <p:sp>
        <p:nvSpPr>
          <p:cNvPr id="10" name="Freeform 10"/>
          <p:cNvSpPr/>
          <p:nvPr/>
        </p:nvSpPr>
        <p:spPr>
          <a:xfrm>
            <a:off x="5711270" y="6100893"/>
            <a:ext cx="1010154" cy="1014380"/>
          </a:xfrm>
          <a:custGeom>
            <a:avLst/>
            <a:gdLst/>
            <a:ahLst/>
            <a:cxnLst/>
            <a:rect l="l" t="t" r="r" b="b"/>
            <a:pathLst>
              <a:path w="1010154" h="1014380">
                <a:moveTo>
                  <a:pt x="0" y="0"/>
                </a:moveTo>
                <a:lnTo>
                  <a:pt x="1010153" y="0"/>
                </a:lnTo>
                <a:lnTo>
                  <a:pt x="1010153" y="1014380"/>
                </a:lnTo>
                <a:lnTo>
                  <a:pt x="0" y="10143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144000" y="798975"/>
            <a:ext cx="4702016" cy="1562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99"/>
              </a:lnSpc>
              <a:spcBef>
                <a:spcPct val="0"/>
              </a:spcBef>
            </a:pPr>
            <a:r>
              <a:rPr lang="en-US" sz="4499" u="none" strike="noStrik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Powierzchnia: ok. 1,5–2 m²</a:t>
            </a:r>
          </a:p>
          <a:p>
            <a:pPr marL="0" lvl="0" indent="0" algn="ctr">
              <a:lnSpc>
                <a:spcPts val="6299"/>
              </a:lnSpc>
              <a:spcBef>
                <a:spcPct val="0"/>
              </a:spcBef>
            </a:pPr>
            <a:r>
              <a:rPr lang="en-US" sz="4499" u="none" strike="noStrike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Waga: ok. 3–4 kg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346650"/>
            <a:ext cx="18838731" cy="915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5"/>
              </a:lnSpc>
            </a:pPr>
            <a:r>
              <a:rPr lang="en-US" sz="6747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CIEKAWOSTKI O SKÓRZE</a:t>
            </a:r>
          </a:p>
        </p:txBody>
      </p:sp>
      <p:sp>
        <p:nvSpPr>
          <p:cNvPr id="3" name="Freeform 3"/>
          <p:cNvSpPr/>
          <p:nvPr/>
        </p:nvSpPr>
        <p:spPr>
          <a:xfrm>
            <a:off x="-1399620" y="-1778152"/>
            <a:ext cx="3588931" cy="3556305"/>
          </a:xfrm>
          <a:custGeom>
            <a:avLst/>
            <a:gdLst/>
            <a:ahLst/>
            <a:cxnLst/>
            <a:rect l="l" t="t" r="r" b="b"/>
            <a:pathLst>
              <a:path w="3588931" h="3556305">
                <a:moveTo>
                  <a:pt x="0" y="0"/>
                </a:moveTo>
                <a:lnTo>
                  <a:pt x="3588931" y="0"/>
                </a:lnTo>
                <a:lnTo>
                  <a:pt x="3588931" y="3556304"/>
                </a:lnTo>
                <a:lnTo>
                  <a:pt x="0" y="35563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98531" y="86011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89196" y="1539468"/>
            <a:ext cx="8151098" cy="7971652"/>
            <a:chOff x="0" y="0"/>
            <a:chExt cx="2146791" cy="20995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46791" cy="2099530"/>
            </a:xfrm>
            <a:custGeom>
              <a:avLst/>
              <a:gdLst/>
              <a:ahLst/>
              <a:cxnLst/>
              <a:rect l="l" t="t" r="r" b="b"/>
              <a:pathLst>
                <a:path w="2146791" h="2099530">
                  <a:moveTo>
                    <a:pt x="48440" y="0"/>
                  </a:moveTo>
                  <a:lnTo>
                    <a:pt x="2098352" y="0"/>
                  </a:lnTo>
                  <a:cubicBezTo>
                    <a:pt x="2111199" y="0"/>
                    <a:pt x="2123520" y="5103"/>
                    <a:pt x="2132604" y="14188"/>
                  </a:cubicBezTo>
                  <a:cubicBezTo>
                    <a:pt x="2141688" y="23272"/>
                    <a:pt x="2146791" y="35593"/>
                    <a:pt x="2146791" y="48440"/>
                  </a:cubicBezTo>
                  <a:lnTo>
                    <a:pt x="2146791" y="2051090"/>
                  </a:lnTo>
                  <a:cubicBezTo>
                    <a:pt x="2146791" y="2063937"/>
                    <a:pt x="2141688" y="2076258"/>
                    <a:pt x="2132604" y="2085342"/>
                  </a:cubicBezTo>
                  <a:cubicBezTo>
                    <a:pt x="2123520" y="2094426"/>
                    <a:pt x="2111199" y="2099530"/>
                    <a:pt x="2098352" y="2099530"/>
                  </a:cubicBezTo>
                  <a:lnTo>
                    <a:pt x="48440" y="2099530"/>
                  </a:lnTo>
                  <a:cubicBezTo>
                    <a:pt x="35593" y="2099530"/>
                    <a:pt x="23272" y="2094426"/>
                    <a:pt x="14188" y="2085342"/>
                  </a:cubicBezTo>
                  <a:cubicBezTo>
                    <a:pt x="5103" y="2076258"/>
                    <a:pt x="0" y="2063937"/>
                    <a:pt x="0" y="2051090"/>
                  </a:cubicBezTo>
                  <a:lnTo>
                    <a:pt x="0" y="48440"/>
                  </a:lnTo>
                  <a:cubicBezTo>
                    <a:pt x="0" y="35593"/>
                    <a:pt x="5103" y="23272"/>
                    <a:pt x="14188" y="14188"/>
                  </a:cubicBezTo>
                  <a:cubicBezTo>
                    <a:pt x="23272" y="5103"/>
                    <a:pt x="35593" y="0"/>
                    <a:pt x="484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4679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719185" y="1415684"/>
            <a:ext cx="8151098" cy="7971652"/>
            <a:chOff x="0" y="0"/>
            <a:chExt cx="2146791" cy="20995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46791" cy="2099530"/>
            </a:xfrm>
            <a:custGeom>
              <a:avLst/>
              <a:gdLst/>
              <a:ahLst/>
              <a:cxnLst/>
              <a:rect l="l" t="t" r="r" b="b"/>
              <a:pathLst>
                <a:path w="2146791" h="2099530">
                  <a:moveTo>
                    <a:pt x="48440" y="0"/>
                  </a:moveTo>
                  <a:lnTo>
                    <a:pt x="2098352" y="0"/>
                  </a:lnTo>
                  <a:cubicBezTo>
                    <a:pt x="2111199" y="0"/>
                    <a:pt x="2123520" y="5103"/>
                    <a:pt x="2132604" y="14188"/>
                  </a:cubicBezTo>
                  <a:cubicBezTo>
                    <a:pt x="2141688" y="23272"/>
                    <a:pt x="2146791" y="35593"/>
                    <a:pt x="2146791" y="48440"/>
                  </a:cubicBezTo>
                  <a:lnTo>
                    <a:pt x="2146791" y="2051090"/>
                  </a:lnTo>
                  <a:cubicBezTo>
                    <a:pt x="2146791" y="2063937"/>
                    <a:pt x="2141688" y="2076258"/>
                    <a:pt x="2132604" y="2085342"/>
                  </a:cubicBezTo>
                  <a:cubicBezTo>
                    <a:pt x="2123520" y="2094426"/>
                    <a:pt x="2111199" y="2099530"/>
                    <a:pt x="2098352" y="2099530"/>
                  </a:cubicBezTo>
                  <a:lnTo>
                    <a:pt x="48440" y="2099530"/>
                  </a:lnTo>
                  <a:cubicBezTo>
                    <a:pt x="35593" y="2099530"/>
                    <a:pt x="23272" y="2094426"/>
                    <a:pt x="14188" y="2085342"/>
                  </a:cubicBezTo>
                  <a:cubicBezTo>
                    <a:pt x="5103" y="2076258"/>
                    <a:pt x="0" y="2063937"/>
                    <a:pt x="0" y="2051090"/>
                  </a:cubicBezTo>
                  <a:lnTo>
                    <a:pt x="0" y="48440"/>
                  </a:lnTo>
                  <a:cubicBezTo>
                    <a:pt x="0" y="35593"/>
                    <a:pt x="5103" y="23272"/>
                    <a:pt x="14188" y="14188"/>
                  </a:cubicBezTo>
                  <a:cubicBezTo>
                    <a:pt x="23272" y="5103"/>
                    <a:pt x="35593" y="0"/>
                    <a:pt x="484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146791" cy="2147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1588403" y="5143500"/>
            <a:ext cx="5127477" cy="4114800"/>
          </a:xfrm>
          <a:custGeom>
            <a:avLst/>
            <a:gdLst/>
            <a:ahLst/>
            <a:cxnLst/>
            <a:rect l="l" t="t" r="r" b="b"/>
            <a:pathLst>
              <a:path w="5127477" h="4114800">
                <a:moveTo>
                  <a:pt x="0" y="0"/>
                </a:moveTo>
                <a:lnTo>
                  <a:pt x="5127476" y="0"/>
                </a:lnTo>
                <a:lnTo>
                  <a:pt x="51274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-130347" y="1417211"/>
            <a:ext cx="8470641" cy="9241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32"/>
              </a:lnSpc>
            </a:pPr>
            <a:endParaRPr dirty="0"/>
          </a:p>
          <a:p>
            <a:pPr marL="748265" lvl="1" indent="-374133" algn="l">
              <a:lnSpc>
                <a:spcPts val="4852"/>
              </a:lnSpc>
              <a:buFont typeface="Arial"/>
              <a:buChar char="•"/>
            </a:pPr>
            <a:r>
              <a:rPr lang="en-US" sz="3465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Regeneracja</a:t>
            </a:r>
            <a:r>
              <a:rPr lang="en-US" sz="3465" u="sng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u="sng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skóry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Naskórek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odnawia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co ok. 28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dni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Martwe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komórki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stale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złuszczają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a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nowe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przemieszczają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z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głębszych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warstw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powierzchnię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(z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wiekiem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cykl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regeneracyjny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wydłuża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się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nawet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do 40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dni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).</a:t>
            </a:r>
          </a:p>
          <a:p>
            <a:pPr algn="l">
              <a:lnSpc>
                <a:spcPts val="4852"/>
              </a:lnSpc>
            </a:pPr>
            <a:endParaRPr lang="en-US" sz="34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4852"/>
              </a:lnSpc>
            </a:pPr>
            <a:endParaRPr lang="en-US" sz="34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4852"/>
              </a:lnSpc>
            </a:pPr>
            <a:endParaRPr lang="en-US" sz="34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748265" lvl="1" indent="-374133" algn="l">
              <a:lnSpc>
                <a:spcPts val="4852"/>
              </a:lnSpc>
              <a:buFont typeface="Arial"/>
              <a:buChar char="•"/>
            </a:pP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Sprawna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regeneracja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pozwala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szybkie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naprawianie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mikrouszkodzeń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naskórka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– np.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zadrapań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,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skaleczeń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czy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  <a:r>
              <a:rPr lang="en-US" sz="3465" dirty="0" err="1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pęknięć</a:t>
            </a:r>
            <a:r>
              <a:rPr lang="en-US" sz="3465" dirty="0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.</a:t>
            </a:r>
          </a:p>
          <a:p>
            <a:pPr algn="l">
              <a:lnSpc>
                <a:spcPts val="4852"/>
              </a:lnSpc>
            </a:pPr>
            <a:endParaRPr lang="en-US" sz="34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132"/>
              </a:lnSpc>
              <a:spcBef>
                <a:spcPct val="0"/>
              </a:spcBef>
            </a:pPr>
            <a:endParaRPr lang="en-US" sz="34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132"/>
              </a:lnSpc>
              <a:spcBef>
                <a:spcPct val="0"/>
              </a:spcBef>
            </a:pPr>
            <a:endParaRPr lang="en-US" sz="3465" dirty="0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4264745" y="4466673"/>
            <a:ext cx="2922142" cy="2494779"/>
          </a:xfrm>
          <a:custGeom>
            <a:avLst/>
            <a:gdLst/>
            <a:ahLst/>
            <a:cxnLst/>
            <a:rect l="l" t="t" r="r" b="b"/>
            <a:pathLst>
              <a:path w="2922142" h="2494779">
                <a:moveTo>
                  <a:pt x="0" y="0"/>
                </a:moveTo>
                <a:lnTo>
                  <a:pt x="2922142" y="0"/>
                </a:lnTo>
                <a:lnTo>
                  <a:pt x="2922142" y="2494779"/>
                </a:lnTo>
                <a:lnTo>
                  <a:pt x="0" y="24947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66048" y="5143500"/>
            <a:ext cx="1989177" cy="1844962"/>
          </a:xfrm>
          <a:custGeom>
            <a:avLst/>
            <a:gdLst/>
            <a:ahLst/>
            <a:cxnLst/>
            <a:rect l="l" t="t" r="r" b="b"/>
            <a:pathLst>
              <a:path w="1989177" h="1844962">
                <a:moveTo>
                  <a:pt x="0" y="0"/>
                </a:moveTo>
                <a:lnTo>
                  <a:pt x="1989177" y="0"/>
                </a:lnTo>
                <a:lnTo>
                  <a:pt x="1989177" y="1844962"/>
                </a:lnTo>
                <a:lnTo>
                  <a:pt x="0" y="18449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460725" y="8343900"/>
            <a:ext cx="1473475" cy="1167219"/>
          </a:xfrm>
          <a:custGeom>
            <a:avLst/>
            <a:gdLst/>
            <a:ahLst/>
            <a:cxnLst/>
            <a:rect l="l" t="t" r="r" b="b"/>
            <a:pathLst>
              <a:path w="1486837" h="1486837">
                <a:moveTo>
                  <a:pt x="0" y="0"/>
                </a:moveTo>
                <a:lnTo>
                  <a:pt x="1486837" y="0"/>
                </a:lnTo>
                <a:lnTo>
                  <a:pt x="1486837" y="1486838"/>
                </a:lnTo>
                <a:lnTo>
                  <a:pt x="0" y="14868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8559413" y="942975"/>
            <a:ext cx="8470641" cy="494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52"/>
              </a:lnSpc>
            </a:pPr>
            <a:endParaRPr/>
          </a:p>
          <a:p>
            <a:pPr marL="748265" lvl="1" indent="-374133" algn="l">
              <a:lnSpc>
                <a:spcPts val="4852"/>
              </a:lnSpc>
              <a:buFont typeface="Arial"/>
              <a:buChar char="•"/>
            </a:pPr>
            <a:r>
              <a:rPr lang="en-US" sz="34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Prawidłowa regeneracja wspiera funkcję bariery hydrolipidowej, która zapobiega utracie wody ze skóry.</a:t>
            </a:r>
          </a:p>
          <a:p>
            <a:pPr marL="748265" lvl="1" indent="-374133" algn="l">
              <a:lnSpc>
                <a:spcPts val="4852"/>
              </a:lnSpc>
              <a:buFont typeface="Arial"/>
              <a:buChar char="•"/>
            </a:pPr>
            <a:r>
              <a:rPr lang="en-US" sz="3465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Proces poprawnego złuszczania zapobiega zatykaniu porów i powstawaniu stanów zapalnych.</a:t>
            </a:r>
          </a:p>
          <a:p>
            <a:pPr algn="l">
              <a:lnSpc>
                <a:spcPts val="5132"/>
              </a:lnSpc>
              <a:spcBef>
                <a:spcPct val="0"/>
              </a:spcBef>
            </a:pPr>
            <a:endParaRPr lang="en-US" sz="3465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5132"/>
              </a:lnSpc>
              <a:spcBef>
                <a:spcPct val="0"/>
              </a:spcBef>
            </a:pPr>
            <a:endParaRPr lang="en-US" sz="3465">
              <a:solidFill>
                <a:srgbClr val="0000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3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90715" y="2938802"/>
            <a:ext cx="4303238" cy="4114800"/>
          </a:xfrm>
          <a:custGeom>
            <a:avLst/>
            <a:gdLst/>
            <a:ahLst/>
            <a:cxnLst/>
            <a:rect l="l" t="t" r="r" b="b"/>
            <a:pathLst>
              <a:path w="4303238" h="4114800">
                <a:moveTo>
                  <a:pt x="0" y="0"/>
                </a:moveTo>
                <a:lnTo>
                  <a:pt x="4303238" y="0"/>
                </a:lnTo>
                <a:lnTo>
                  <a:pt x="43032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169461" y="3553069"/>
            <a:ext cx="5691307" cy="1285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sz="7499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Dziękuję za uwagę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211725" y="-1599699"/>
            <a:ext cx="4152550" cy="4114800"/>
          </a:xfrm>
          <a:custGeom>
            <a:avLst/>
            <a:gdLst/>
            <a:ahLst/>
            <a:cxnLst/>
            <a:rect l="l" t="t" r="r" b="b"/>
            <a:pathLst>
              <a:path w="4152550" h="4114800">
                <a:moveTo>
                  <a:pt x="0" y="0"/>
                </a:moveTo>
                <a:lnTo>
                  <a:pt x="4152550" y="0"/>
                </a:lnTo>
                <a:lnTo>
                  <a:pt x="41525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2646306" y="8286801"/>
            <a:ext cx="2613104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2646306" y="6856165"/>
            <a:ext cx="2613104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5649708" y="3671956"/>
            <a:ext cx="6910148" cy="6055017"/>
          </a:xfrm>
          <a:custGeom>
            <a:avLst/>
            <a:gdLst/>
            <a:ahLst/>
            <a:cxnLst/>
            <a:rect l="l" t="t" r="r" b="b"/>
            <a:pathLst>
              <a:path w="6910148" h="6055017">
                <a:moveTo>
                  <a:pt x="0" y="0"/>
                </a:moveTo>
                <a:lnTo>
                  <a:pt x="6910148" y="0"/>
                </a:lnTo>
                <a:lnTo>
                  <a:pt x="6910148" y="6055017"/>
                </a:lnTo>
                <a:lnTo>
                  <a:pt x="0" y="60550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>
            <a:off x="2646306" y="4062380"/>
            <a:ext cx="6497694" cy="539469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2646306" y="5180219"/>
            <a:ext cx="2583285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12406029" y="6766571"/>
            <a:ext cx="1672943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V="1">
            <a:off x="12406029" y="5715272"/>
            <a:ext cx="1558135" cy="672561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11509469" y="7602552"/>
            <a:ext cx="3235049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 flipV="1">
            <a:off x="9817055" y="8212546"/>
            <a:ext cx="4205905" cy="74255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11845681" y="9129635"/>
            <a:ext cx="2304476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073698" y="3678320"/>
            <a:ext cx="3472488" cy="768120"/>
            <a:chOff x="0" y="0"/>
            <a:chExt cx="4220624" cy="933609"/>
          </a:xfrm>
        </p:grpSpPr>
        <p:sp>
          <p:nvSpPr>
            <p:cNvPr id="14" name="Freeform 14"/>
            <p:cNvSpPr/>
            <p:nvPr/>
          </p:nvSpPr>
          <p:spPr>
            <a:xfrm>
              <a:off x="31750" y="31750"/>
              <a:ext cx="4157124" cy="870109"/>
            </a:xfrm>
            <a:custGeom>
              <a:avLst/>
              <a:gdLst/>
              <a:ahLst/>
              <a:cxnLst/>
              <a:rect l="l" t="t" r="r" b="b"/>
              <a:pathLst>
                <a:path w="4157124" h="870109">
                  <a:moveTo>
                    <a:pt x="4064414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063144" y="0"/>
                  </a:lnTo>
                  <a:cubicBezTo>
                    <a:pt x="4113944" y="0"/>
                    <a:pt x="4155854" y="41910"/>
                    <a:pt x="4155854" y="92710"/>
                  </a:cubicBezTo>
                  <a:lnTo>
                    <a:pt x="4155854" y="776129"/>
                  </a:lnTo>
                  <a:cubicBezTo>
                    <a:pt x="4157124" y="828199"/>
                    <a:pt x="4115214" y="870109"/>
                    <a:pt x="4064414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4220624" cy="933609"/>
            </a:xfrm>
            <a:custGeom>
              <a:avLst/>
              <a:gdLst/>
              <a:ahLst/>
              <a:cxnLst/>
              <a:rect l="l" t="t" r="r" b="b"/>
              <a:pathLst>
                <a:path w="4220624" h="933609">
                  <a:moveTo>
                    <a:pt x="4096164" y="59690"/>
                  </a:moveTo>
                  <a:cubicBezTo>
                    <a:pt x="4131724" y="59690"/>
                    <a:pt x="4160934" y="88900"/>
                    <a:pt x="4160934" y="124460"/>
                  </a:cubicBezTo>
                  <a:lnTo>
                    <a:pt x="4160934" y="809149"/>
                  </a:lnTo>
                  <a:cubicBezTo>
                    <a:pt x="4160934" y="844709"/>
                    <a:pt x="4131724" y="873919"/>
                    <a:pt x="4096164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96164" y="59690"/>
                  </a:lnTo>
                  <a:moveTo>
                    <a:pt x="40961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096164" y="933609"/>
                  </a:lnTo>
                  <a:cubicBezTo>
                    <a:pt x="4164744" y="933609"/>
                    <a:pt x="4220624" y="877729"/>
                    <a:pt x="4220624" y="809149"/>
                  </a:cubicBezTo>
                  <a:lnTo>
                    <a:pt x="4220624" y="124460"/>
                  </a:lnTo>
                  <a:cubicBezTo>
                    <a:pt x="4220624" y="55880"/>
                    <a:pt x="4164744" y="0"/>
                    <a:pt x="40961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3696828" y="5403126"/>
            <a:ext cx="3472488" cy="768120"/>
            <a:chOff x="0" y="0"/>
            <a:chExt cx="4220624" cy="933609"/>
          </a:xfrm>
        </p:grpSpPr>
        <p:sp>
          <p:nvSpPr>
            <p:cNvPr id="17" name="Freeform 17"/>
            <p:cNvSpPr/>
            <p:nvPr/>
          </p:nvSpPr>
          <p:spPr>
            <a:xfrm>
              <a:off x="31750" y="31750"/>
              <a:ext cx="4157124" cy="870109"/>
            </a:xfrm>
            <a:custGeom>
              <a:avLst/>
              <a:gdLst/>
              <a:ahLst/>
              <a:cxnLst/>
              <a:rect l="l" t="t" r="r" b="b"/>
              <a:pathLst>
                <a:path w="4157124" h="870109">
                  <a:moveTo>
                    <a:pt x="4064414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063144" y="0"/>
                  </a:lnTo>
                  <a:cubicBezTo>
                    <a:pt x="4113944" y="0"/>
                    <a:pt x="4155854" y="41910"/>
                    <a:pt x="4155854" y="92710"/>
                  </a:cubicBezTo>
                  <a:lnTo>
                    <a:pt x="4155854" y="776129"/>
                  </a:lnTo>
                  <a:cubicBezTo>
                    <a:pt x="4157124" y="828199"/>
                    <a:pt x="4115214" y="870109"/>
                    <a:pt x="4064414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4220624" cy="933609"/>
            </a:xfrm>
            <a:custGeom>
              <a:avLst/>
              <a:gdLst/>
              <a:ahLst/>
              <a:cxnLst/>
              <a:rect l="l" t="t" r="r" b="b"/>
              <a:pathLst>
                <a:path w="4220624" h="933609">
                  <a:moveTo>
                    <a:pt x="4096164" y="59690"/>
                  </a:moveTo>
                  <a:cubicBezTo>
                    <a:pt x="4131724" y="59690"/>
                    <a:pt x="4160934" y="88900"/>
                    <a:pt x="4160934" y="124460"/>
                  </a:cubicBezTo>
                  <a:lnTo>
                    <a:pt x="4160934" y="809149"/>
                  </a:lnTo>
                  <a:cubicBezTo>
                    <a:pt x="4160934" y="844709"/>
                    <a:pt x="4131724" y="873919"/>
                    <a:pt x="4096164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96164" y="59690"/>
                  </a:lnTo>
                  <a:moveTo>
                    <a:pt x="40961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096164" y="933609"/>
                  </a:lnTo>
                  <a:cubicBezTo>
                    <a:pt x="4164744" y="933609"/>
                    <a:pt x="4220624" y="877729"/>
                    <a:pt x="4220624" y="809149"/>
                  </a:cubicBezTo>
                  <a:lnTo>
                    <a:pt x="4220624" y="124460"/>
                  </a:lnTo>
                  <a:cubicBezTo>
                    <a:pt x="4220624" y="55880"/>
                    <a:pt x="4164744" y="0"/>
                    <a:pt x="40961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3696828" y="6245182"/>
            <a:ext cx="3472488" cy="768120"/>
            <a:chOff x="0" y="0"/>
            <a:chExt cx="4220624" cy="933609"/>
          </a:xfrm>
        </p:grpSpPr>
        <p:sp>
          <p:nvSpPr>
            <p:cNvPr id="20" name="Freeform 20"/>
            <p:cNvSpPr/>
            <p:nvPr/>
          </p:nvSpPr>
          <p:spPr>
            <a:xfrm>
              <a:off x="31750" y="31750"/>
              <a:ext cx="4157124" cy="870109"/>
            </a:xfrm>
            <a:custGeom>
              <a:avLst/>
              <a:gdLst/>
              <a:ahLst/>
              <a:cxnLst/>
              <a:rect l="l" t="t" r="r" b="b"/>
              <a:pathLst>
                <a:path w="4157124" h="870109">
                  <a:moveTo>
                    <a:pt x="4064414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063144" y="0"/>
                  </a:lnTo>
                  <a:cubicBezTo>
                    <a:pt x="4113944" y="0"/>
                    <a:pt x="4155854" y="41910"/>
                    <a:pt x="4155854" y="92710"/>
                  </a:cubicBezTo>
                  <a:lnTo>
                    <a:pt x="4155854" y="776129"/>
                  </a:lnTo>
                  <a:cubicBezTo>
                    <a:pt x="4157124" y="828199"/>
                    <a:pt x="4115214" y="870109"/>
                    <a:pt x="4064414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21" name="Freeform 21"/>
            <p:cNvSpPr/>
            <p:nvPr/>
          </p:nvSpPr>
          <p:spPr>
            <a:xfrm>
              <a:off x="0" y="0"/>
              <a:ext cx="4220624" cy="933609"/>
            </a:xfrm>
            <a:custGeom>
              <a:avLst/>
              <a:gdLst/>
              <a:ahLst/>
              <a:cxnLst/>
              <a:rect l="l" t="t" r="r" b="b"/>
              <a:pathLst>
                <a:path w="4220624" h="933609">
                  <a:moveTo>
                    <a:pt x="4096164" y="59690"/>
                  </a:moveTo>
                  <a:cubicBezTo>
                    <a:pt x="4131724" y="59690"/>
                    <a:pt x="4160934" y="88900"/>
                    <a:pt x="4160934" y="124460"/>
                  </a:cubicBezTo>
                  <a:lnTo>
                    <a:pt x="4160934" y="809149"/>
                  </a:lnTo>
                  <a:cubicBezTo>
                    <a:pt x="4160934" y="844709"/>
                    <a:pt x="4131724" y="873919"/>
                    <a:pt x="4096164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96164" y="59690"/>
                  </a:lnTo>
                  <a:moveTo>
                    <a:pt x="40961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096164" y="933609"/>
                  </a:lnTo>
                  <a:cubicBezTo>
                    <a:pt x="4164744" y="933609"/>
                    <a:pt x="4220624" y="877729"/>
                    <a:pt x="4220624" y="809149"/>
                  </a:cubicBezTo>
                  <a:lnTo>
                    <a:pt x="4220624" y="124460"/>
                  </a:lnTo>
                  <a:cubicBezTo>
                    <a:pt x="4220624" y="55880"/>
                    <a:pt x="4164744" y="0"/>
                    <a:pt x="40961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3696828" y="7929295"/>
            <a:ext cx="3472488" cy="768120"/>
            <a:chOff x="0" y="0"/>
            <a:chExt cx="4220624" cy="933609"/>
          </a:xfrm>
        </p:grpSpPr>
        <p:sp>
          <p:nvSpPr>
            <p:cNvPr id="23" name="Freeform 23"/>
            <p:cNvSpPr/>
            <p:nvPr/>
          </p:nvSpPr>
          <p:spPr>
            <a:xfrm>
              <a:off x="31750" y="31750"/>
              <a:ext cx="4157124" cy="870109"/>
            </a:xfrm>
            <a:custGeom>
              <a:avLst/>
              <a:gdLst/>
              <a:ahLst/>
              <a:cxnLst/>
              <a:rect l="l" t="t" r="r" b="b"/>
              <a:pathLst>
                <a:path w="4157124" h="870109">
                  <a:moveTo>
                    <a:pt x="4064414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063144" y="0"/>
                  </a:lnTo>
                  <a:cubicBezTo>
                    <a:pt x="4113944" y="0"/>
                    <a:pt x="4155854" y="41910"/>
                    <a:pt x="4155854" y="92710"/>
                  </a:cubicBezTo>
                  <a:lnTo>
                    <a:pt x="4155854" y="776129"/>
                  </a:lnTo>
                  <a:cubicBezTo>
                    <a:pt x="4157124" y="828199"/>
                    <a:pt x="4115214" y="870109"/>
                    <a:pt x="4064414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0" y="0"/>
              <a:ext cx="4220624" cy="933609"/>
            </a:xfrm>
            <a:custGeom>
              <a:avLst/>
              <a:gdLst/>
              <a:ahLst/>
              <a:cxnLst/>
              <a:rect l="l" t="t" r="r" b="b"/>
              <a:pathLst>
                <a:path w="4220624" h="933609">
                  <a:moveTo>
                    <a:pt x="4096164" y="59690"/>
                  </a:moveTo>
                  <a:cubicBezTo>
                    <a:pt x="4131724" y="59690"/>
                    <a:pt x="4160934" y="88900"/>
                    <a:pt x="4160934" y="124460"/>
                  </a:cubicBezTo>
                  <a:lnTo>
                    <a:pt x="4160934" y="809149"/>
                  </a:lnTo>
                  <a:cubicBezTo>
                    <a:pt x="4160934" y="844709"/>
                    <a:pt x="4131724" y="873919"/>
                    <a:pt x="4096164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96164" y="59690"/>
                  </a:lnTo>
                  <a:moveTo>
                    <a:pt x="40961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096164" y="933609"/>
                  </a:lnTo>
                  <a:cubicBezTo>
                    <a:pt x="4164744" y="933609"/>
                    <a:pt x="4220624" y="877729"/>
                    <a:pt x="4220624" y="809149"/>
                  </a:cubicBezTo>
                  <a:lnTo>
                    <a:pt x="4220624" y="124460"/>
                  </a:lnTo>
                  <a:cubicBezTo>
                    <a:pt x="4220624" y="55880"/>
                    <a:pt x="4164744" y="0"/>
                    <a:pt x="40961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3696828" y="8830521"/>
            <a:ext cx="3736344" cy="768120"/>
            <a:chOff x="0" y="0"/>
            <a:chExt cx="4541326" cy="933609"/>
          </a:xfrm>
        </p:grpSpPr>
        <p:sp>
          <p:nvSpPr>
            <p:cNvPr id="26" name="Freeform 26"/>
            <p:cNvSpPr/>
            <p:nvPr/>
          </p:nvSpPr>
          <p:spPr>
            <a:xfrm>
              <a:off x="31750" y="31750"/>
              <a:ext cx="4477826" cy="870109"/>
            </a:xfrm>
            <a:custGeom>
              <a:avLst/>
              <a:gdLst/>
              <a:ahLst/>
              <a:cxnLst/>
              <a:rect l="l" t="t" r="r" b="b"/>
              <a:pathLst>
                <a:path w="4477826" h="870109">
                  <a:moveTo>
                    <a:pt x="4385116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383846" y="0"/>
                  </a:lnTo>
                  <a:cubicBezTo>
                    <a:pt x="4434646" y="0"/>
                    <a:pt x="4476556" y="41910"/>
                    <a:pt x="4476556" y="92710"/>
                  </a:cubicBezTo>
                  <a:lnTo>
                    <a:pt x="4476556" y="776129"/>
                  </a:lnTo>
                  <a:cubicBezTo>
                    <a:pt x="4477826" y="828199"/>
                    <a:pt x="4435916" y="870109"/>
                    <a:pt x="4385116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27" name="Freeform 27"/>
            <p:cNvSpPr/>
            <p:nvPr/>
          </p:nvSpPr>
          <p:spPr>
            <a:xfrm>
              <a:off x="0" y="0"/>
              <a:ext cx="4541326" cy="933609"/>
            </a:xfrm>
            <a:custGeom>
              <a:avLst/>
              <a:gdLst/>
              <a:ahLst/>
              <a:cxnLst/>
              <a:rect l="l" t="t" r="r" b="b"/>
              <a:pathLst>
                <a:path w="4541326" h="933609">
                  <a:moveTo>
                    <a:pt x="4416866" y="59690"/>
                  </a:moveTo>
                  <a:cubicBezTo>
                    <a:pt x="4452426" y="59690"/>
                    <a:pt x="4481636" y="88900"/>
                    <a:pt x="4481636" y="124460"/>
                  </a:cubicBezTo>
                  <a:lnTo>
                    <a:pt x="4481636" y="809149"/>
                  </a:lnTo>
                  <a:cubicBezTo>
                    <a:pt x="4481636" y="844709"/>
                    <a:pt x="4452426" y="873919"/>
                    <a:pt x="4416866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416866" y="59690"/>
                  </a:lnTo>
                  <a:moveTo>
                    <a:pt x="4416866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416866" y="933609"/>
                  </a:lnTo>
                  <a:cubicBezTo>
                    <a:pt x="4485446" y="933609"/>
                    <a:pt x="4541326" y="877729"/>
                    <a:pt x="4541326" y="809149"/>
                  </a:cubicBezTo>
                  <a:lnTo>
                    <a:pt x="4541326" y="124460"/>
                  </a:lnTo>
                  <a:cubicBezTo>
                    <a:pt x="4541326" y="55880"/>
                    <a:pt x="4485446" y="0"/>
                    <a:pt x="441686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13696828" y="7087238"/>
            <a:ext cx="3472488" cy="768120"/>
            <a:chOff x="0" y="0"/>
            <a:chExt cx="4220624" cy="933609"/>
          </a:xfrm>
        </p:grpSpPr>
        <p:sp>
          <p:nvSpPr>
            <p:cNvPr id="29" name="Freeform 29"/>
            <p:cNvSpPr/>
            <p:nvPr/>
          </p:nvSpPr>
          <p:spPr>
            <a:xfrm>
              <a:off x="31750" y="31750"/>
              <a:ext cx="4157124" cy="870109"/>
            </a:xfrm>
            <a:custGeom>
              <a:avLst/>
              <a:gdLst/>
              <a:ahLst/>
              <a:cxnLst/>
              <a:rect l="l" t="t" r="r" b="b"/>
              <a:pathLst>
                <a:path w="4157124" h="870109">
                  <a:moveTo>
                    <a:pt x="4064414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063144" y="0"/>
                  </a:lnTo>
                  <a:cubicBezTo>
                    <a:pt x="4113944" y="0"/>
                    <a:pt x="4155854" y="41910"/>
                    <a:pt x="4155854" y="92710"/>
                  </a:cubicBezTo>
                  <a:lnTo>
                    <a:pt x="4155854" y="776129"/>
                  </a:lnTo>
                  <a:cubicBezTo>
                    <a:pt x="4157124" y="828199"/>
                    <a:pt x="4115214" y="870109"/>
                    <a:pt x="4064414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30" name="Freeform 30"/>
            <p:cNvSpPr/>
            <p:nvPr/>
          </p:nvSpPr>
          <p:spPr>
            <a:xfrm>
              <a:off x="0" y="0"/>
              <a:ext cx="4220624" cy="933609"/>
            </a:xfrm>
            <a:custGeom>
              <a:avLst/>
              <a:gdLst/>
              <a:ahLst/>
              <a:cxnLst/>
              <a:rect l="l" t="t" r="r" b="b"/>
              <a:pathLst>
                <a:path w="4220624" h="933609">
                  <a:moveTo>
                    <a:pt x="4096164" y="59690"/>
                  </a:moveTo>
                  <a:cubicBezTo>
                    <a:pt x="4131724" y="59690"/>
                    <a:pt x="4160934" y="88900"/>
                    <a:pt x="4160934" y="124460"/>
                  </a:cubicBezTo>
                  <a:lnTo>
                    <a:pt x="4160934" y="809149"/>
                  </a:lnTo>
                  <a:cubicBezTo>
                    <a:pt x="4160934" y="844709"/>
                    <a:pt x="4131724" y="873919"/>
                    <a:pt x="4096164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96164" y="59690"/>
                  </a:lnTo>
                  <a:moveTo>
                    <a:pt x="40961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096164" y="933609"/>
                  </a:lnTo>
                  <a:cubicBezTo>
                    <a:pt x="4164744" y="933609"/>
                    <a:pt x="4220624" y="877729"/>
                    <a:pt x="4220624" y="809149"/>
                  </a:cubicBezTo>
                  <a:lnTo>
                    <a:pt x="4220624" y="124460"/>
                  </a:lnTo>
                  <a:cubicBezTo>
                    <a:pt x="4220624" y="55880"/>
                    <a:pt x="4164744" y="0"/>
                    <a:pt x="40961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>
            <a:off x="1073698" y="4819296"/>
            <a:ext cx="3472488" cy="768120"/>
            <a:chOff x="0" y="0"/>
            <a:chExt cx="4220624" cy="933609"/>
          </a:xfrm>
        </p:grpSpPr>
        <p:sp>
          <p:nvSpPr>
            <p:cNvPr id="32" name="Freeform 32"/>
            <p:cNvSpPr/>
            <p:nvPr/>
          </p:nvSpPr>
          <p:spPr>
            <a:xfrm>
              <a:off x="31750" y="31750"/>
              <a:ext cx="4157124" cy="870109"/>
            </a:xfrm>
            <a:custGeom>
              <a:avLst/>
              <a:gdLst/>
              <a:ahLst/>
              <a:cxnLst/>
              <a:rect l="l" t="t" r="r" b="b"/>
              <a:pathLst>
                <a:path w="4157124" h="870109">
                  <a:moveTo>
                    <a:pt x="4064414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063144" y="0"/>
                  </a:lnTo>
                  <a:cubicBezTo>
                    <a:pt x="4113944" y="0"/>
                    <a:pt x="4155854" y="41910"/>
                    <a:pt x="4155854" y="92710"/>
                  </a:cubicBezTo>
                  <a:lnTo>
                    <a:pt x="4155854" y="776129"/>
                  </a:lnTo>
                  <a:cubicBezTo>
                    <a:pt x="4157124" y="828199"/>
                    <a:pt x="4115214" y="870109"/>
                    <a:pt x="4064414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0" y="0"/>
              <a:ext cx="4220624" cy="933609"/>
            </a:xfrm>
            <a:custGeom>
              <a:avLst/>
              <a:gdLst/>
              <a:ahLst/>
              <a:cxnLst/>
              <a:rect l="l" t="t" r="r" b="b"/>
              <a:pathLst>
                <a:path w="4220624" h="933609">
                  <a:moveTo>
                    <a:pt x="4096164" y="59690"/>
                  </a:moveTo>
                  <a:cubicBezTo>
                    <a:pt x="4131724" y="59690"/>
                    <a:pt x="4160934" y="88900"/>
                    <a:pt x="4160934" y="124460"/>
                  </a:cubicBezTo>
                  <a:lnTo>
                    <a:pt x="4160934" y="809149"/>
                  </a:lnTo>
                  <a:cubicBezTo>
                    <a:pt x="4160934" y="844709"/>
                    <a:pt x="4131724" y="873919"/>
                    <a:pt x="4096164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96164" y="59690"/>
                  </a:lnTo>
                  <a:moveTo>
                    <a:pt x="40961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096164" y="933609"/>
                  </a:lnTo>
                  <a:cubicBezTo>
                    <a:pt x="4164744" y="933609"/>
                    <a:pt x="4220624" y="877729"/>
                    <a:pt x="4220624" y="809149"/>
                  </a:cubicBezTo>
                  <a:lnTo>
                    <a:pt x="4220624" y="124460"/>
                  </a:lnTo>
                  <a:cubicBezTo>
                    <a:pt x="4220624" y="55880"/>
                    <a:pt x="4164744" y="0"/>
                    <a:pt x="40961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4" name="Group 34"/>
          <p:cNvGrpSpPr/>
          <p:nvPr/>
        </p:nvGrpSpPr>
        <p:grpSpPr>
          <a:xfrm>
            <a:off x="1073698" y="6448581"/>
            <a:ext cx="3472488" cy="768120"/>
            <a:chOff x="0" y="0"/>
            <a:chExt cx="4220624" cy="933609"/>
          </a:xfrm>
        </p:grpSpPr>
        <p:sp>
          <p:nvSpPr>
            <p:cNvPr id="35" name="Freeform 35"/>
            <p:cNvSpPr/>
            <p:nvPr/>
          </p:nvSpPr>
          <p:spPr>
            <a:xfrm>
              <a:off x="31750" y="31750"/>
              <a:ext cx="4157124" cy="870109"/>
            </a:xfrm>
            <a:custGeom>
              <a:avLst/>
              <a:gdLst/>
              <a:ahLst/>
              <a:cxnLst/>
              <a:rect l="l" t="t" r="r" b="b"/>
              <a:pathLst>
                <a:path w="4157124" h="870109">
                  <a:moveTo>
                    <a:pt x="4064414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063144" y="0"/>
                  </a:lnTo>
                  <a:cubicBezTo>
                    <a:pt x="4113944" y="0"/>
                    <a:pt x="4155854" y="41910"/>
                    <a:pt x="4155854" y="92710"/>
                  </a:cubicBezTo>
                  <a:lnTo>
                    <a:pt x="4155854" y="776129"/>
                  </a:lnTo>
                  <a:cubicBezTo>
                    <a:pt x="4157124" y="828199"/>
                    <a:pt x="4115214" y="870109"/>
                    <a:pt x="4064414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36" name="Freeform 36"/>
            <p:cNvSpPr/>
            <p:nvPr/>
          </p:nvSpPr>
          <p:spPr>
            <a:xfrm>
              <a:off x="0" y="0"/>
              <a:ext cx="4220624" cy="933609"/>
            </a:xfrm>
            <a:custGeom>
              <a:avLst/>
              <a:gdLst/>
              <a:ahLst/>
              <a:cxnLst/>
              <a:rect l="l" t="t" r="r" b="b"/>
              <a:pathLst>
                <a:path w="4220624" h="933609">
                  <a:moveTo>
                    <a:pt x="4096164" y="59690"/>
                  </a:moveTo>
                  <a:cubicBezTo>
                    <a:pt x="4131724" y="59690"/>
                    <a:pt x="4160934" y="88900"/>
                    <a:pt x="4160934" y="124460"/>
                  </a:cubicBezTo>
                  <a:lnTo>
                    <a:pt x="4160934" y="809149"/>
                  </a:lnTo>
                  <a:cubicBezTo>
                    <a:pt x="4160934" y="844709"/>
                    <a:pt x="4131724" y="873919"/>
                    <a:pt x="4096164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096164" y="59690"/>
                  </a:lnTo>
                  <a:moveTo>
                    <a:pt x="4096164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096164" y="933609"/>
                  </a:lnTo>
                  <a:cubicBezTo>
                    <a:pt x="4164744" y="933609"/>
                    <a:pt x="4220624" y="877729"/>
                    <a:pt x="4220624" y="809149"/>
                  </a:cubicBezTo>
                  <a:lnTo>
                    <a:pt x="4220624" y="124460"/>
                  </a:lnTo>
                  <a:cubicBezTo>
                    <a:pt x="4220624" y="55880"/>
                    <a:pt x="4164744" y="0"/>
                    <a:pt x="409616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7" name="Group 37"/>
          <p:cNvGrpSpPr/>
          <p:nvPr/>
        </p:nvGrpSpPr>
        <p:grpSpPr>
          <a:xfrm>
            <a:off x="515627" y="7746092"/>
            <a:ext cx="4030560" cy="768120"/>
            <a:chOff x="0" y="0"/>
            <a:chExt cx="4898930" cy="933609"/>
          </a:xfrm>
        </p:grpSpPr>
        <p:sp>
          <p:nvSpPr>
            <p:cNvPr id="38" name="Freeform 38"/>
            <p:cNvSpPr/>
            <p:nvPr/>
          </p:nvSpPr>
          <p:spPr>
            <a:xfrm>
              <a:off x="31750" y="31750"/>
              <a:ext cx="4835430" cy="870109"/>
            </a:xfrm>
            <a:custGeom>
              <a:avLst/>
              <a:gdLst/>
              <a:ahLst/>
              <a:cxnLst/>
              <a:rect l="l" t="t" r="r" b="b"/>
              <a:pathLst>
                <a:path w="4835430" h="870109">
                  <a:moveTo>
                    <a:pt x="4742720" y="870109"/>
                  </a:moveTo>
                  <a:lnTo>
                    <a:pt x="92710" y="870109"/>
                  </a:lnTo>
                  <a:cubicBezTo>
                    <a:pt x="41910" y="870109"/>
                    <a:pt x="0" y="828199"/>
                    <a:pt x="0" y="777399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741450" y="0"/>
                  </a:lnTo>
                  <a:cubicBezTo>
                    <a:pt x="4792250" y="0"/>
                    <a:pt x="4834160" y="41910"/>
                    <a:pt x="4834160" y="92710"/>
                  </a:cubicBezTo>
                  <a:lnTo>
                    <a:pt x="4834160" y="776129"/>
                  </a:lnTo>
                  <a:cubicBezTo>
                    <a:pt x="4835430" y="828199"/>
                    <a:pt x="4793520" y="870109"/>
                    <a:pt x="4742720" y="87010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0" y="0"/>
              <a:ext cx="4898930" cy="933609"/>
            </a:xfrm>
            <a:custGeom>
              <a:avLst/>
              <a:gdLst/>
              <a:ahLst/>
              <a:cxnLst/>
              <a:rect l="l" t="t" r="r" b="b"/>
              <a:pathLst>
                <a:path w="4898930" h="933609">
                  <a:moveTo>
                    <a:pt x="4774470" y="59690"/>
                  </a:moveTo>
                  <a:cubicBezTo>
                    <a:pt x="4810030" y="59690"/>
                    <a:pt x="4839240" y="88900"/>
                    <a:pt x="4839240" y="124460"/>
                  </a:cubicBezTo>
                  <a:lnTo>
                    <a:pt x="4839240" y="809149"/>
                  </a:lnTo>
                  <a:cubicBezTo>
                    <a:pt x="4839240" y="844709"/>
                    <a:pt x="4810030" y="873919"/>
                    <a:pt x="4774470" y="873919"/>
                  </a:cubicBezTo>
                  <a:lnTo>
                    <a:pt x="124460" y="873919"/>
                  </a:lnTo>
                  <a:cubicBezTo>
                    <a:pt x="88900" y="873919"/>
                    <a:pt x="59690" y="844709"/>
                    <a:pt x="59690" y="80914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774470" y="59690"/>
                  </a:lnTo>
                  <a:moveTo>
                    <a:pt x="4774470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809149"/>
                  </a:lnTo>
                  <a:cubicBezTo>
                    <a:pt x="0" y="877729"/>
                    <a:pt x="55880" y="933609"/>
                    <a:pt x="124460" y="933609"/>
                  </a:cubicBezTo>
                  <a:lnTo>
                    <a:pt x="4774470" y="933609"/>
                  </a:lnTo>
                  <a:cubicBezTo>
                    <a:pt x="4843050" y="933609"/>
                    <a:pt x="4898930" y="877729"/>
                    <a:pt x="4898930" y="809149"/>
                  </a:cubicBezTo>
                  <a:lnTo>
                    <a:pt x="4898930" y="124460"/>
                  </a:lnTo>
                  <a:cubicBezTo>
                    <a:pt x="4898930" y="55880"/>
                    <a:pt x="4843050" y="0"/>
                    <a:pt x="477447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0" name="AutoShape 40"/>
          <p:cNvSpPr/>
          <p:nvPr/>
        </p:nvSpPr>
        <p:spPr>
          <a:xfrm>
            <a:off x="5210546" y="4931536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1" name="AutoShape 41"/>
          <p:cNvSpPr/>
          <p:nvPr/>
        </p:nvSpPr>
        <p:spPr>
          <a:xfrm flipV="1">
            <a:off x="5228468" y="4931536"/>
            <a:ext cx="2247" cy="497366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42"/>
          <p:cNvSpPr/>
          <p:nvPr/>
        </p:nvSpPr>
        <p:spPr>
          <a:xfrm>
            <a:off x="5210502" y="5428902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3" name="AutoShape 43"/>
          <p:cNvSpPr/>
          <p:nvPr/>
        </p:nvSpPr>
        <p:spPr>
          <a:xfrm>
            <a:off x="5210546" y="7999361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4" name="AutoShape 44"/>
          <p:cNvSpPr/>
          <p:nvPr/>
        </p:nvSpPr>
        <p:spPr>
          <a:xfrm>
            <a:off x="5210546" y="5530287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flipH="1" flipV="1">
            <a:off x="5230714" y="7973585"/>
            <a:ext cx="4884" cy="626433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AutoShape 46"/>
          <p:cNvSpPr/>
          <p:nvPr/>
        </p:nvSpPr>
        <p:spPr>
          <a:xfrm flipV="1">
            <a:off x="5230714" y="5504511"/>
            <a:ext cx="0" cy="2353164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7" name="AutoShape 47"/>
          <p:cNvSpPr/>
          <p:nvPr/>
        </p:nvSpPr>
        <p:spPr>
          <a:xfrm>
            <a:off x="5210502" y="8600204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8" name="AutoShape 48"/>
          <p:cNvSpPr/>
          <p:nvPr/>
        </p:nvSpPr>
        <p:spPr>
          <a:xfrm flipV="1">
            <a:off x="5204656" y="7857674"/>
            <a:ext cx="419734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9" name="Group 49"/>
          <p:cNvGrpSpPr/>
          <p:nvPr/>
        </p:nvGrpSpPr>
        <p:grpSpPr>
          <a:xfrm>
            <a:off x="-548482" y="-1032956"/>
            <a:ext cx="19384965" cy="4260836"/>
            <a:chOff x="0" y="0"/>
            <a:chExt cx="5105505" cy="1122196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5105505" cy="1122196"/>
            </a:xfrm>
            <a:custGeom>
              <a:avLst/>
              <a:gdLst/>
              <a:ahLst/>
              <a:cxnLst/>
              <a:rect l="l" t="t" r="r" b="b"/>
              <a:pathLst>
                <a:path w="5105505" h="1122196">
                  <a:moveTo>
                    <a:pt x="0" y="0"/>
                  </a:moveTo>
                  <a:lnTo>
                    <a:pt x="5105505" y="0"/>
                  </a:lnTo>
                  <a:lnTo>
                    <a:pt x="5105505" y="1122196"/>
                  </a:lnTo>
                  <a:lnTo>
                    <a:pt x="0" y="112219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-47625"/>
              <a:ext cx="5105505" cy="11698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974273" y="557980"/>
            <a:ext cx="16285027" cy="2377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13"/>
              </a:lnSpc>
              <a:spcBef>
                <a:spcPct val="0"/>
              </a:spcBef>
            </a:pPr>
            <a:r>
              <a:rPr lang="en-US" sz="13652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BUDOWA SKÓRY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2997919" y="5474292"/>
            <a:ext cx="4790292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żyła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073698" y="6480533"/>
            <a:ext cx="3407630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 właściwa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3664756" y="7137127"/>
            <a:ext cx="3594544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gruczoł potowy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3432972" y="6306823"/>
            <a:ext cx="4000199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tętnica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106127" y="4869623"/>
            <a:ext cx="3407630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naskórek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3696828" y="7979183"/>
            <a:ext cx="3407630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torebka włosowa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466443" y="3760919"/>
            <a:ext cx="2686998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włos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3296627" y="9014768"/>
            <a:ext cx="4491583" cy="600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4499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tkanka tłuszczowa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99780" y="7760108"/>
            <a:ext cx="4046406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211F1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warstwa podskórna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AutoShape 6"/>
          <p:cNvSpPr/>
          <p:nvPr/>
        </p:nvSpPr>
        <p:spPr>
          <a:xfrm>
            <a:off x="9839506" y="3415268"/>
            <a:ext cx="2738864" cy="0"/>
          </a:xfrm>
          <a:prstGeom prst="line">
            <a:avLst/>
          </a:prstGeom>
          <a:ln w="57150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9450598" y="3161617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V="1">
            <a:off x="9838383" y="3161617"/>
            <a:ext cx="2247" cy="497366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9450553" y="3658983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10482586" y="3051284"/>
            <a:ext cx="2095784" cy="727967"/>
            <a:chOff x="0" y="0"/>
            <a:chExt cx="3378991" cy="1173688"/>
          </a:xfrm>
        </p:grpSpPr>
        <p:sp>
          <p:nvSpPr>
            <p:cNvPr id="11" name="Freeform 11"/>
            <p:cNvSpPr/>
            <p:nvPr/>
          </p:nvSpPr>
          <p:spPr>
            <a:xfrm>
              <a:off x="31750" y="31750"/>
              <a:ext cx="3315491" cy="1110188"/>
            </a:xfrm>
            <a:custGeom>
              <a:avLst/>
              <a:gdLst/>
              <a:ahLst/>
              <a:cxnLst/>
              <a:rect l="l" t="t" r="r" b="b"/>
              <a:pathLst>
                <a:path w="3315491" h="1110188">
                  <a:moveTo>
                    <a:pt x="3222780" y="1110188"/>
                  </a:moveTo>
                  <a:lnTo>
                    <a:pt x="92710" y="1110188"/>
                  </a:lnTo>
                  <a:cubicBezTo>
                    <a:pt x="41910" y="1110188"/>
                    <a:pt x="0" y="1068278"/>
                    <a:pt x="0" y="101747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221511" y="0"/>
                  </a:lnTo>
                  <a:cubicBezTo>
                    <a:pt x="3272311" y="0"/>
                    <a:pt x="3314221" y="41910"/>
                    <a:pt x="3314221" y="92710"/>
                  </a:cubicBezTo>
                  <a:lnTo>
                    <a:pt x="3314221" y="1016208"/>
                  </a:lnTo>
                  <a:cubicBezTo>
                    <a:pt x="3315491" y="1068278"/>
                    <a:pt x="3273580" y="1110188"/>
                    <a:pt x="3222780" y="1110188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3378991" cy="1173688"/>
            </a:xfrm>
            <a:custGeom>
              <a:avLst/>
              <a:gdLst/>
              <a:ahLst/>
              <a:cxnLst/>
              <a:rect l="l" t="t" r="r" b="b"/>
              <a:pathLst>
                <a:path w="3378991" h="1173688">
                  <a:moveTo>
                    <a:pt x="3254530" y="59690"/>
                  </a:moveTo>
                  <a:cubicBezTo>
                    <a:pt x="3290091" y="59690"/>
                    <a:pt x="3319300" y="88900"/>
                    <a:pt x="3319300" y="124460"/>
                  </a:cubicBezTo>
                  <a:lnTo>
                    <a:pt x="3319300" y="1049228"/>
                  </a:lnTo>
                  <a:cubicBezTo>
                    <a:pt x="3319300" y="1084788"/>
                    <a:pt x="3290091" y="1113998"/>
                    <a:pt x="3254530" y="1113998"/>
                  </a:cubicBezTo>
                  <a:lnTo>
                    <a:pt x="124460" y="1113998"/>
                  </a:lnTo>
                  <a:cubicBezTo>
                    <a:pt x="88900" y="1113998"/>
                    <a:pt x="59690" y="1084788"/>
                    <a:pt x="59690" y="104922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254531" y="59690"/>
                  </a:lnTo>
                  <a:moveTo>
                    <a:pt x="325453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49228"/>
                  </a:lnTo>
                  <a:cubicBezTo>
                    <a:pt x="0" y="1117808"/>
                    <a:pt x="55880" y="1173688"/>
                    <a:pt x="124460" y="1173688"/>
                  </a:cubicBezTo>
                  <a:lnTo>
                    <a:pt x="3254531" y="1173688"/>
                  </a:lnTo>
                  <a:cubicBezTo>
                    <a:pt x="3323111" y="1173688"/>
                    <a:pt x="3378991" y="1117808"/>
                    <a:pt x="3378991" y="1049228"/>
                  </a:cubicBezTo>
                  <a:lnTo>
                    <a:pt x="3378991" y="124460"/>
                  </a:lnTo>
                  <a:cubicBezTo>
                    <a:pt x="3378991" y="55880"/>
                    <a:pt x="3323111" y="0"/>
                    <a:pt x="3254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1302675" y="1145157"/>
            <a:ext cx="5920329" cy="145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58"/>
              </a:lnSpc>
            </a:pPr>
            <a:r>
              <a:rPr lang="en-US" sz="9962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NASKÓREK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0" y="2994134"/>
            <a:ext cx="7359992" cy="5078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zewnętrzna warstwa</a:t>
            </a:r>
          </a:p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można ją zobaczyć i poczuć </a:t>
            </a:r>
          </a:p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chroni ciało przed uszkodzeniami i pomaga regulować temperaturę ciała.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413070" y="3063160"/>
            <a:ext cx="22348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naskórek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90973" y="239979"/>
            <a:ext cx="7653113" cy="2811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48"/>
              </a:lnSpc>
            </a:pPr>
            <a:r>
              <a:rPr lang="en-US" sz="9862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SKÓRA WŁAŚCIWA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3638788"/>
            <a:ext cx="8034561" cy="338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znajduje się pod naskórkiem</a:t>
            </a:r>
          </a:p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zawiera zakończenia nerwowe, naczynia krwionośne, gruczoły łojowe i potowe.</a:t>
            </a:r>
          </a:p>
        </p:txBody>
      </p:sp>
      <p:sp>
        <p:nvSpPr>
          <p:cNvPr id="7" name="Freeform 7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9839506" y="5172075"/>
            <a:ext cx="4099911" cy="0"/>
          </a:xfrm>
          <a:prstGeom prst="line">
            <a:avLst/>
          </a:prstGeom>
          <a:ln w="57150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9450598" y="3695938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H="1" flipV="1">
            <a:off x="9840629" y="3672233"/>
            <a:ext cx="23812" cy="2830559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9450553" y="6479180"/>
            <a:ext cx="413888" cy="0"/>
          </a:xfrm>
          <a:prstGeom prst="line">
            <a:avLst/>
          </a:prstGeom>
          <a:ln w="47625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2" name="Group 12"/>
          <p:cNvGrpSpPr/>
          <p:nvPr/>
        </p:nvGrpSpPr>
        <p:grpSpPr>
          <a:xfrm>
            <a:off x="12183513" y="4779516"/>
            <a:ext cx="3762766" cy="727967"/>
            <a:chOff x="0" y="0"/>
            <a:chExt cx="6066633" cy="1173688"/>
          </a:xfrm>
        </p:grpSpPr>
        <p:sp>
          <p:nvSpPr>
            <p:cNvPr id="13" name="Freeform 13"/>
            <p:cNvSpPr/>
            <p:nvPr/>
          </p:nvSpPr>
          <p:spPr>
            <a:xfrm>
              <a:off x="31750" y="31750"/>
              <a:ext cx="6003133" cy="1110188"/>
            </a:xfrm>
            <a:custGeom>
              <a:avLst/>
              <a:gdLst/>
              <a:ahLst/>
              <a:cxnLst/>
              <a:rect l="l" t="t" r="r" b="b"/>
              <a:pathLst>
                <a:path w="6003133" h="1110188">
                  <a:moveTo>
                    <a:pt x="5910423" y="1110188"/>
                  </a:moveTo>
                  <a:lnTo>
                    <a:pt x="92710" y="1110188"/>
                  </a:lnTo>
                  <a:cubicBezTo>
                    <a:pt x="41910" y="1110188"/>
                    <a:pt x="0" y="1068278"/>
                    <a:pt x="0" y="101747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5909153" y="0"/>
                  </a:lnTo>
                  <a:cubicBezTo>
                    <a:pt x="5959953" y="0"/>
                    <a:pt x="6001863" y="41910"/>
                    <a:pt x="6001863" y="92710"/>
                  </a:cubicBezTo>
                  <a:lnTo>
                    <a:pt x="6001863" y="1016208"/>
                  </a:lnTo>
                  <a:cubicBezTo>
                    <a:pt x="6003133" y="1068278"/>
                    <a:pt x="5961223" y="1110188"/>
                    <a:pt x="5910423" y="1110188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066633" cy="1173688"/>
            </a:xfrm>
            <a:custGeom>
              <a:avLst/>
              <a:gdLst/>
              <a:ahLst/>
              <a:cxnLst/>
              <a:rect l="l" t="t" r="r" b="b"/>
              <a:pathLst>
                <a:path w="6066633" h="1173688">
                  <a:moveTo>
                    <a:pt x="5942173" y="59690"/>
                  </a:moveTo>
                  <a:cubicBezTo>
                    <a:pt x="5977733" y="59690"/>
                    <a:pt x="6006943" y="88900"/>
                    <a:pt x="6006943" y="124460"/>
                  </a:cubicBezTo>
                  <a:lnTo>
                    <a:pt x="6006943" y="1049228"/>
                  </a:lnTo>
                  <a:cubicBezTo>
                    <a:pt x="6006943" y="1084788"/>
                    <a:pt x="5977733" y="1113998"/>
                    <a:pt x="5942173" y="1113998"/>
                  </a:cubicBezTo>
                  <a:lnTo>
                    <a:pt x="124460" y="1113998"/>
                  </a:lnTo>
                  <a:cubicBezTo>
                    <a:pt x="88900" y="1113998"/>
                    <a:pt x="59690" y="1084788"/>
                    <a:pt x="59690" y="104922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5942173" y="59690"/>
                  </a:lnTo>
                  <a:moveTo>
                    <a:pt x="5942173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49228"/>
                  </a:lnTo>
                  <a:cubicBezTo>
                    <a:pt x="0" y="1117808"/>
                    <a:pt x="55880" y="1173688"/>
                    <a:pt x="124460" y="1173688"/>
                  </a:cubicBezTo>
                  <a:lnTo>
                    <a:pt x="5942173" y="1173688"/>
                  </a:lnTo>
                  <a:cubicBezTo>
                    <a:pt x="6010753" y="1173688"/>
                    <a:pt x="6066633" y="1117808"/>
                    <a:pt x="6066633" y="1049228"/>
                  </a:cubicBezTo>
                  <a:lnTo>
                    <a:pt x="6066633" y="124460"/>
                  </a:lnTo>
                  <a:cubicBezTo>
                    <a:pt x="6066633" y="55880"/>
                    <a:pt x="6010753" y="0"/>
                    <a:pt x="594217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12113997" y="4791392"/>
            <a:ext cx="349692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skóra właściwa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25772" y="723173"/>
            <a:ext cx="5920329" cy="1439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48"/>
              </a:lnSpc>
            </a:pPr>
            <a:r>
              <a:rPr lang="en-US" sz="9862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WŁOSY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3091939"/>
            <a:ext cx="7543173" cy="6287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wyrastają z mieszków (torebek) włosowych znajdujących się w skórze właściwej </a:t>
            </a:r>
          </a:p>
          <a:p>
            <a:pPr algn="l">
              <a:lnSpc>
                <a:spcPts val="2912"/>
              </a:lnSpc>
            </a:pPr>
            <a:endParaRPr lang="en-US" sz="5140">
              <a:solidFill>
                <a:srgbClr val="FFFFFF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jeszcze zanim jakiś przedmiot dotknie skóry, włosy umożliwiają jego odczucie.</a:t>
            </a:r>
          </a:p>
        </p:txBody>
      </p:sp>
      <p:sp>
        <p:nvSpPr>
          <p:cNvPr id="7" name="Freeform 7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 flipV="1">
            <a:off x="13228771" y="1906021"/>
            <a:ext cx="1340167" cy="0"/>
          </a:xfrm>
          <a:prstGeom prst="line">
            <a:avLst/>
          </a:prstGeom>
          <a:ln w="57150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V="1">
            <a:off x="14044220" y="5507484"/>
            <a:ext cx="1340167" cy="0"/>
          </a:xfrm>
          <a:prstGeom prst="line">
            <a:avLst/>
          </a:prstGeom>
          <a:ln w="57150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10"/>
          <p:cNvGrpSpPr/>
          <p:nvPr/>
        </p:nvGrpSpPr>
        <p:grpSpPr>
          <a:xfrm>
            <a:off x="14230925" y="1542037"/>
            <a:ext cx="2095784" cy="727967"/>
            <a:chOff x="0" y="0"/>
            <a:chExt cx="3378991" cy="1173688"/>
          </a:xfrm>
        </p:grpSpPr>
        <p:sp>
          <p:nvSpPr>
            <p:cNvPr id="11" name="Freeform 11"/>
            <p:cNvSpPr/>
            <p:nvPr/>
          </p:nvSpPr>
          <p:spPr>
            <a:xfrm>
              <a:off x="31750" y="31750"/>
              <a:ext cx="3315491" cy="1110188"/>
            </a:xfrm>
            <a:custGeom>
              <a:avLst/>
              <a:gdLst/>
              <a:ahLst/>
              <a:cxnLst/>
              <a:rect l="l" t="t" r="r" b="b"/>
              <a:pathLst>
                <a:path w="3315491" h="1110188">
                  <a:moveTo>
                    <a:pt x="3222780" y="1110188"/>
                  </a:moveTo>
                  <a:lnTo>
                    <a:pt x="92710" y="1110188"/>
                  </a:lnTo>
                  <a:cubicBezTo>
                    <a:pt x="41910" y="1110188"/>
                    <a:pt x="0" y="1068278"/>
                    <a:pt x="0" y="101747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3221511" y="0"/>
                  </a:lnTo>
                  <a:cubicBezTo>
                    <a:pt x="3272311" y="0"/>
                    <a:pt x="3314221" y="41910"/>
                    <a:pt x="3314221" y="92710"/>
                  </a:cubicBezTo>
                  <a:lnTo>
                    <a:pt x="3314221" y="1016208"/>
                  </a:lnTo>
                  <a:cubicBezTo>
                    <a:pt x="3315491" y="1068278"/>
                    <a:pt x="3273580" y="1110188"/>
                    <a:pt x="3222780" y="1110188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3378991" cy="1173688"/>
            </a:xfrm>
            <a:custGeom>
              <a:avLst/>
              <a:gdLst/>
              <a:ahLst/>
              <a:cxnLst/>
              <a:rect l="l" t="t" r="r" b="b"/>
              <a:pathLst>
                <a:path w="3378991" h="1173688">
                  <a:moveTo>
                    <a:pt x="3254530" y="59690"/>
                  </a:moveTo>
                  <a:cubicBezTo>
                    <a:pt x="3290091" y="59690"/>
                    <a:pt x="3319300" y="88900"/>
                    <a:pt x="3319300" y="124460"/>
                  </a:cubicBezTo>
                  <a:lnTo>
                    <a:pt x="3319300" y="1049228"/>
                  </a:lnTo>
                  <a:cubicBezTo>
                    <a:pt x="3319300" y="1084788"/>
                    <a:pt x="3290091" y="1113998"/>
                    <a:pt x="3254530" y="1113998"/>
                  </a:cubicBezTo>
                  <a:lnTo>
                    <a:pt x="124460" y="1113998"/>
                  </a:lnTo>
                  <a:cubicBezTo>
                    <a:pt x="88900" y="1113998"/>
                    <a:pt x="59690" y="1084788"/>
                    <a:pt x="59690" y="104922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3254531" y="59690"/>
                  </a:lnTo>
                  <a:moveTo>
                    <a:pt x="325453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49228"/>
                  </a:lnTo>
                  <a:cubicBezTo>
                    <a:pt x="0" y="1117808"/>
                    <a:pt x="55880" y="1173688"/>
                    <a:pt x="124460" y="1173688"/>
                  </a:cubicBezTo>
                  <a:lnTo>
                    <a:pt x="3254531" y="1173688"/>
                  </a:lnTo>
                  <a:cubicBezTo>
                    <a:pt x="3323111" y="1173688"/>
                    <a:pt x="3378991" y="1117808"/>
                    <a:pt x="3378991" y="1049228"/>
                  </a:cubicBezTo>
                  <a:lnTo>
                    <a:pt x="3378991" y="124460"/>
                  </a:lnTo>
                  <a:cubicBezTo>
                    <a:pt x="3378991" y="55880"/>
                    <a:pt x="3323111" y="0"/>
                    <a:pt x="3254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4761233" y="5206586"/>
            <a:ext cx="3526767" cy="813236"/>
            <a:chOff x="0" y="0"/>
            <a:chExt cx="4733030" cy="1091389"/>
          </a:xfrm>
        </p:grpSpPr>
        <p:sp>
          <p:nvSpPr>
            <p:cNvPr id="14" name="Freeform 14"/>
            <p:cNvSpPr/>
            <p:nvPr/>
          </p:nvSpPr>
          <p:spPr>
            <a:xfrm>
              <a:off x="31750" y="31750"/>
              <a:ext cx="4669530" cy="1027889"/>
            </a:xfrm>
            <a:custGeom>
              <a:avLst/>
              <a:gdLst/>
              <a:ahLst/>
              <a:cxnLst/>
              <a:rect l="l" t="t" r="r" b="b"/>
              <a:pathLst>
                <a:path w="4669530" h="1027889">
                  <a:moveTo>
                    <a:pt x="4576820" y="1027889"/>
                  </a:moveTo>
                  <a:lnTo>
                    <a:pt x="92710" y="1027889"/>
                  </a:lnTo>
                  <a:cubicBezTo>
                    <a:pt x="41910" y="1027889"/>
                    <a:pt x="0" y="985978"/>
                    <a:pt x="0" y="93517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575551" y="0"/>
                  </a:lnTo>
                  <a:cubicBezTo>
                    <a:pt x="4626351" y="0"/>
                    <a:pt x="4668260" y="41910"/>
                    <a:pt x="4668260" y="92710"/>
                  </a:cubicBezTo>
                  <a:lnTo>
                    <a:pt x="4668260" y="933909"/>
                  </a:lnTo>
                  <a:cubicBezTo>
                    <a:pt x="4669530" y="985978"/>
                    <a:pt x="4627620" y="1027889"/>
                    <a:pt x="4576820" y="1027889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4733030" cy="1091389"/>
            </a:xfrm>
            <a:custGeom>
              <a:avLst/>
              <a:gdLst/>
              <a:ahLst/>
              <a:cxnLst/>
              <a:rect l="l" t="t" r="r" b="b"/>
              <a:pathLst>
                <a:path w="4733030" h="1091389">
                  <a:moveTo>
                    <a:pt x="4608570" y="59690"/>
                  </a:moveTo>
                  <a:cubicBezTo>
                    <a:pt x="4644130" y="59690"/>
                    <a:pt x="4673340" y="88900"/>
                    <a:pt x="4673340" y="124460"/>
                  </a:cubicBezTo>
                  <a:lnTo>
                    <a:pt x="4673340" y="966929"/>
                  </a:lnTo>
                  <a:cubicBezTo>
                    <a:pt x="4673340" y="1002489"/>
                    <a:pt x="4644130" y="1031699"/>
                    <a:pt x="4608570" y="1031699"/>
                  </a:cubicBezTo>
                  <a:lnTo>
                    <a:pt x="124460" y="1031699"/>
                  </a:lnTo>
                  <a:cubicBezTo>
                    <a:pt x="88900" y="1031699"/>
                    <a:pt x="59690" y="1002489"/>
                    <a:pt x="59690" y="966929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608571" y="59690"/>
                  </a:lnTo>
                  <a:moveTo>
                    <a:pt x="4608571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966929"/>
                  </a:lnTo>
                  <a:cubicBezTo>
                    <a:pt x="0" y="1035509"/>
                    <a:pt x="55880" y="1091389"/>
                    <a:pt x="124460" y="1091389"/>
                  </a:cubicBezTo>
                  <a:lnTo>
                    <a:pt x="4608571" y="1091389"/>
                  </a:lnTo>
                  <a:cubicBezTo>
                    <a:pt x="4677151" y="1091389"/>
                    <a:pt x="4733030" y="1035509"/>
                    <a:pt x="4733030" y="966929"/>
                  </a:cubicBezTo>
                  <a:lnTo>
                    <a:pt x="4733030" y="124460"/>
                  </a:lnTo>
                  <a:cubicBezTo>
                    <a:pt x="4733030" y="55880"/>
                    <a:pt x="4677151" y="0"/>
                    <a:pt x="460857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14161409" y="1553913"/>
            <a:ext cx="22348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włos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761233" y="5111336"/>
            <a:ext cx="3526767" cy="771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0"/>
              </a:lnSpc>
            </a:pPr>
            <a:r>
              <a:rPr lang="en-US" sz="4493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mieszek włosowy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9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1336" y="-514350"/>
            <a:ext cx="8636515" cy="11129498"/>
            <a:chOff x="0" y="0"/>
            <a:chExt cx="2274638" cy="2931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74638" cy="2931226"/>
            </a:xfrm>
            <a:custGeom>
              <a:avLst/>
              <a:gdLst/>
              <a:ahLst/>
              <a:cxnLst/>
              <a:rect l="l" t="t" r="r" b="b"/>
              <a:pathLst>
                <a:path w="2274638" h="2931226">
                  <a:moveTo>
                    <a:pt x="0" y="0"/>
                  </a:moveTo>
                  <a:lnTo>
                    <a:pt x="2274638" y="0"/>
                  </a:lnTo>
                  <a:lnTo>
                    <a:pt x="2274638" y="2931226"/>
                  </a:lnTo>
                  <a:lnTo>
                    <a:pt x="0" y="2931226"/>
                  </a:lnTo>
                  <a:close/>
                </a:path>
              </a:pathLst>
            </a:custGeom>
            <a:solidFill>
              <a:srgbClr val="6134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274638" cy="29788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02085" y="250144"/>
            <a:ext cx="7521509" cy="2841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58"/>
              </a:lnSpc>
            </a:pPr>
            <a:r>
              <a:rPr lang="en-US" sz="9962">
                <a:solidFill>
                  <a:srgbClr val="FFFFFF"/>
                </a:solidFill>
                <a:latin typeface="Bobby Jones"/>
                <a:ea typeface="Bobby Jones"/>
                <a:cs typeface="Bobby Jones"/>
                <a:sym typeface="Bobby Jones"/>
              </a:rPr>
              <a:t>CEBULKA WŁOSA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3195821"/>
            <a:ext cx="7859090" cy="5078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stanowi podstawę mieszka włosowego</a:t>
            </a:r>
          </a:p>
          <a:p>
            <a:pPr marL="1109743" lvl="1" indent="-554872" algn="l">
              <a:lnSpc>
                <a:spcPts val="6682"/>
              </a:lnSpc>
              <a:buFont typeface="Arial"/>
              <a:buChar char="•"/>
            </a:pPr>
            <a:r>
              <a:rPr lang="en-US" sz="5140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 jej wnętrzu zachodzi intensywny podział komórek, kluczowy dla wzrostu i rozwoju włosa. </a:t>
            </a:r>
          </a:p>
        </p:txBody>
      </p:sp>
      <p:sp>
        <p:nvSpPr>
          <p:cNvPr id="7" name="Freeform 7"/>
          <p:cNvSpPr/>
          <p:nvPr/>
        </p:nvSpPr>
        <p:spPr>
          <a:xfrm>
            <a:off x="8959761" y="1028700"/>
            <a:ext cx="8652320" cy="7581595"/>
          </a:xfrm>
          <a:custGeom>
            <a:avLst/>
            <a:gdLst/>
            <a:ahLst/>
            <a:cxnLst/>
            <a:rect l="l" t="t" r="r" b="b"/>
            <a:pathLst>
              <a:path w="8652320" h="7581595">
                <a:moveTo>
                  <a:pt x="0" y="0"/>
                </a:moveTo>
                <a:lnTo>
                  <a:pt x="8652320" y="0"/>
                </a:lnTo>
                <a:lnTo>
                  <a:pt x="8652320" y="7581595"/>
                </a:lnTo>
                <a:lnTo>
                  <a:pt x="0" y="75815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 flipV="1">
            <a:off x="10363861" y="6408452"/>
            <a:ext cx="2922060" cy="0"/>
          </a:xfrm>
          <a:prstGeom prst="line">
            <a:avLst/>
          </a:prstGeom>
          <a:ln w="57150" cap="rnd">
            <a:solidFill>
              <a:srgbClr val="6134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8504412" y="6044468"/>
            <a:ext cx="2907341" cy="727967"/>
            <a:chOff x="0" y="0"/>
            <a:chExt cx="4687448" cy="1173688"/>
          </a:xfrm>
        </p:grpSpPr>
        <p:sp>
          <p:nvSpPr>
            <p:cNvPr id="10" name="Freeform 10"/>
            <p:cNvSpPr/>
            <p:nvPr/>
          </p:nvSpPr>
          <p:spPr>
            <a:xfrm>
              <a:off x="31750" y="31750"/>
              <a:ext cx="4623948" cy="1110188"/>
            </a:xfrm>
            <a:custGeom>
              <a:avLst/>
              <a:gdLst/>
              <a:ahLst/>
              <a:cxnLst/>
              <a:rect l="l" t="t" r="r" b="b"/>
              <a:pathLst>
                <a:path w="4623948" h="1110188">
                  <a:moveTo>
                    <a:pt x="4531238" y="1110188"/>
                  </a:moveTo>
                  <a:lnTo>
                    <a:pt x="92710" y="1110188"/>
                  </a:lnTo>
                  <a:cubicBezTo>
                    <a:pt x="41910" y="1110188"/>
                    <a:pt x="0" y="1068278"/>
                    <a:pt x="0" y="1017478"/>
                  </a:cubicBezTo>
                  <a:lnTo>
                    <a:pt x="0" y="92710"/>
                  </a:lnTo>
                  <a:cubicBezTo>
                    <a:pt x="0" y="41910"/>
                    <a:pt x="41910" y="0"/>
                    <a:pt x="92710" y="0"/>
                  </a:cubicBezTo>
                  <a:lnTo>
                    <a:pt x="4529968" y="0"/>
                  </a:lnTo>
                  <a:cubicBezTo>
                    <a:pt x="4580768" y="0"/>
                    <a:pt x="4622678" y="41910"/>
                    <a:pt x="4622678" y="92710"/>
                  </a:cubicBezTo>
                  <a:lnTo>
                    <a:pt x="4622678" y="1016208"/>
                  </a:lnTo>
                  <a:cubicBezTo>
                    <a:pt x="4623948" y="1068278"/>
                    <a:pt x="4582038" y="1110188"/>
                    <a:pt x="4531238" y="1110188"/>
                  </a:cubicBezTo>
                  <a:close/>
                </a:path>
              </a:pathLst>
            </a:custGeom>
            <a:solidFill>
              <a:srgbClr val="FFDC9A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4687448" cy="1173688"/>
            </a:xfrm>
            <a:custGeom>
              <a:avLst/>
              <a:gdLst/>
              <a:ahLst/>
              <a:cxnLst/>
              <a:rect l="l" t="t" r="r" b="b"/>
              <a:pathLst>
                <a:path w="4687448" h="1173688">
                  <a:moveTo>
                    <a:pt x="4562988" y="59690"/>
                  </a:moveTo>
                  <a:cubicBezTo>
                    <a:pt x="4598548" y="59690"/>
                    <a:pt x="4627758" y="88900"/>
                    <a:pt x="4627758" y="124460"/>
                  </a:cubicBezTo>
                  <a:lnTo>
                    <a:pt x="4627758" y="1049228"/>
                  </a:lnTo>
                  <a:cubicBezTo>
                    <a:pt x="4627758" y="1084788"/>
                    <a:pt x="4598548" y="1113998"/>
                    <a:pt x="4562988" y="1113998"/>
                  </a:cubicBezTo>
                  <a:lnTo>
                    <a:pt x="124460" y="1113998"/>
                  </a:lnTo>
                  <a:cubicBezTo>
                    <a:pt x="88900" y="1113998"/>
                    <a:pt x="59690" y="1084788"/>
                    <a:pt x="59690" y="1049228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4562988" y="59690"/>
                  </a:lnTo>
                  <a:moveTo>
                    <a:pt x="4562988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49228"/>
                  </a:lnTo>
                  <a:cubicBezTo>
                    <a:pt x="0" y="1117808"/>
                    <a:pt x="55880" y="1173688"/>
                    <a:pt x="124460" y="1173688"/>
                  </a:cubicBezTo>
                  <a:lnTo>
                    <a:pt x="4562988" y="1173688"/>
                  </a:lnTo>
                  <a:cubicBezTo>
                    <a:pt x="4631568" y="1173688"/>
                    <a:pt x="4687448" y="1117808"/>
                    <a:pt x="4687448" y="1049228"/>
                  </a:cubicBezTo>
                  <a:lnTo>
                    <a:pt x="4687448" y="124460"/>
                  </a:lnTo>
                  <a:cubicBezTo>
                    <a:pt x="4687448" y="55880"/>
                    <a:pt x="4631568" y="0"/>
                    <a:pt x="456298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8504412" y="5949218"/>
            <a:ext cx="3038945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cebulka włosa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1608</Words>
  <Application>Microsoft Office PowerPoint</Application>
  <PresentationFormat>Niestandardowy</PresentationFormat>
  <Paragraphs>221</Paragraphs>
  <Slides>41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50" baseType="lpstr">
      <vt:lpstr>KG Primary Penmanship</vt:lpstr>
      <vt:lpstr>Calibri</vt:lpstr>
      <vt:lpstr>Arial Narrow</vt:lpstr>
      <vt:lpstr>Open Sans</vt:lpstr>
      <vt:lpstr>Arial</vt:lpstr>
      <vt:lpstr>Bahnschrift</vt:lpstr>
      <vt:lpstr>Google Sans</vt:lpstr>
      <vt:lpstr>Bobby Jones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Fascynująca biologia - tajemnice działania ludzkiego ciała. SKÓRA</dc:title>
  <cp:lastModifiedBy>Paula</cp:lastModifiedBy>
  <cp:revision>10</cp:revision>
  <dcterms:created xsi:type="dcterms:W3CDTF">2006-08-16T00:00:00Z</dcterms:created>
  <dcterms:modified xsi:type="dcterms:W3CDTF">2026-04-29T18:22:11Z</dcterms:modified>
  <dc:identifier>DAGrjykM6eI</dc:identifier>
</cp:coreProperties>
</file>